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29"/>
  </p:notesMasterIdLst>
  <p:handoutMasterIdLst>
    <p:handoutMasterId r:id="rId30"/>
  </p:handoutMasterIdLst>
  <p:sldIdLst>
    <p:sldId id="301" r:id="rId6"/>
    <p:sldId id="304" r:id="rId7"/>
    <p:sldId id="308" r:id="rId8"/>
    <p:sldId id="309" r:id="rId9"/>
    <p:sldId id="310" r:id="rId10"/>
    <p:sldId id="311" r:id="rId11"/>
    <p:sldId id="312" r:id="rId12"/>
    <p:sldId id="313" r:id="rId13"/>
    <p:sldId id="314" r:id="rId14"/>
    <p:sldId id="315" r:id="rId15"/>
    <p:sldId id="323" r:id="rId16"/>
    <p:sldId id="316" r:id="rId17"/>
    <p:sldId id="305" r:id="rId18"/>
    <p:sldId id="317" r:id="rId19"/>
    <p:sldId id="318" r:id="rId20"/>
    <p:sldId id="306" r:id="rId21"/>
    <p:sldId id="307" r:id="rId22"/>
    <p:sldId id="319" r:id="rId23"/>
    <p:sldId id="324" r:id="rId24"/>
    <p:sldId id="320" r:id="rId25"/>
    <p:sldId id="321" r:id="rId26"/>
    <p:sldId id="322" r:id="rId27"/>
    <p:sldId id="325" r:id="rId2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4" autoAdjust="0"/>
    <p:restoredTop sz="82303" autoAdjust="0"/>
  </p:normalViewPr>
  <p:slideViewPr>
    <p:cSldViewPr snapToGrid="0" snapToObjects="1" showGuides="1">
      <p:cViewPr varScale="1">
        <p:scale>
          <a:sx n="87" d="100"/>
          <a:sy n="87" d="100"/>
        </p:scale>
        <p:origin x="1314" y="90"/>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7.8 </a:t>
            </a:r>
            <a:r>
              <a:rPr lang="en-US" sz="1200" b="0" i="0" u="none" strike="noStrike" kern="1200" baseline="0" dirty="0" smtClean="0">
                <a:solidFill>
                  <a:schemeClr val="tx1"/>
                </a:solidFill>
                <a:latin typeface="+mn-lt"/>
                <a:ea typeface="+mn-ea"/>
                <a:cs typeface="+mn-cs"/>
              </a:rPr>
              <a:t>The total economic value framework is used to quantify the many different values of an ecosystem and its goods and services to people.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422349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lady beetle preys on herbivorous aphids that are attacking a plant.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4198434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7.9 </a:t>
            </a:r>
            <a:r>
              <a:rPr lang="en-US" sz="1200" b="0" i="0" u="none" strike="noStrike" kern="1200" baseline="0" dirty="0" smtClean="0">
                <a:solidFill>
                  <a:schemeClr val="tx1"/>
                </a:solidFill>
                <a:latin typeface="+mn-lt"/>
                <a:ea typeface="+mn-ea"/>
                <a:cs typeface="+mn-cs"/>
              </a:rPr>
              <a:t>Charismatic megafauna often have a high existence value, where people are willing to pay for their continued existence even though they will never experience them </a:t>
            </a:r>
            <a:r>
              <a:rPr lang="en-IN" sz="1200" b="0" i="0" u="none" strike="noStrike" kern="1200" baseline="0" dirty="0" smtClean="0">
                <a:solidFill>
                  <a:schemeClr val="tx1"/>
                </a:solidFill>
                <a:latin typeface="+mn-lt"/>
                <a:ea typeface="+mn-ea"/>
                <a:cs typeface="+mn-cs"/>
              </a:rPr>
              <a:t>personally.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34748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7.1 </a:t>
            </a:r>
            <a:r>
              <a:rPr lang="en-US" sz="1200" b="0" i="0" u="none" strike="noStrike" kern="1200" baseline="0" dirty="0" smtClean="0">
                <a:solidFill>
                  <a:schemeClr val="tx1"/>
                </a:solidFill>
                <a:latin typeface="+mn-lt"/>
                <a:ea typeface="+mn-ea"/>
                <a:cs typeface="+mn-cs"/>
              </a:rPr>
              <a:t>Examples of studies that have attempted to quantify the total economic value (TEV) of ecosystems by calculating the various types of values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187913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7.10 </a:t>
            </a:r>
            <a:r>
              <a:rPr lang="en-US" sz="1200" b="0" i="0" u="none" strike="noStrike" kern="1200" baseline="0" dirty="0" smtClean="0">
                <a:solidFill>
                  <a:schemeClr val="tx1"/>
                </a:solidFill>
                <a:latin typeface="+mn-lt"/>
                <a:ea typeface="+mn-ea"/>
                <a:cs typeface="+mn-cs"/>
              </a:rPr>
              <a:t>The value of forest ecosystem services in select countries. Note that in most countries considered, the commonly measured economic value of market goods (e.g., grazing, timber, fuelwood) is less than the nonmarket value of important ecosystem services (e.g., carbon sequestration, watershed protection, non-timber products, recreation </a:t>
            </a:r>
            <a:r>
              <a:rPr lang="en-IN" sz="1200" b="0" i="0" u="none" strike="noStrike" kern="1200" baseline="0" dirty="0" smtClean="0">
                <a:solidFill>
                  <a:schemeClr val="tx1"/>
                </a:solidFill>
                <a:latin typeface="+mn-lt"/>
                <a:ea typeface="+mn-ea"/>
                <a:cs typeface="+mn-cs"/>
              </a:rPr>
              <a:t>and hunting).</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2036827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7.11 </a:t>
            </a:r>
            <a:r>
              <a:rPr lang="en-US" sz="1200" b="0" i="0" u="none" strike="noStrike" kern="1200" baseline="0" dirty="0" smtClean="0">
                <a:solidFill>
                  <a:schemeClr val="tx1"/>
                </a:solidFill>
                <a:latin typeface="+mn-lt"/>
                <a:ea typeface="+mn-ea"/>
                <a:cs typeface="+mn-cs"/>
              </a:rPr>
              <a:t>A classification of methods that can be used to assign monetary value to </a:t>
            </a:r>
            <a:r>
              <a:rPr lang="en-IN" sz="1200" b="0" i="0" u="none" strike="noStrike" kern="1200" baseline="0" dirty="0" smtClean="0">
                <a:solidFill>
                  <a:schemeClr val="tx1"/>
                </a:solidFill>
                <a:latin typeface="+mn-lt"/>
                <a:ea typeface="+mn-ea"/>
                <a:cs typeface="+mn-cs"/>
              </a:rPr>
              <a:t>various ecosystem services.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1201334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7.2 </a:t>
            </a:r>
            <a:r>
              <a:rPr lang="en-US" sz="1200" b="0" i="0" u="none" strike="noStrike" kern="1200" baseline="0" dirty="0" smtClean="0">
                <a:solidFill>
                  <a:schemeClr val="tx1"/>
                </a:solidFill>
                <a:latin typeface="+mn-lt"/>
                <a:ea typeface="+mn-ea"/>
                <a:cs typeface="+mn-cs"/>
              </a:rPr>
              <a:t>Summary of valuation methods used to assign monetary value to ecosystem services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95370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TABLE 7.2 </a:t>
            </a:r>
            <a:r>
              <a:rPr lang="en-US" sz="1200" b="0" i="0" u="none" strike="noStrike" kern="1200" baseline="0" dirty="0" smtClean="0">
                <a:solidFill>
                  <a:schemeClr val="tx1"/>
                </a:solidFill>
                <a:latin typeface="+mn-lt"/>
                <a:ea typeface="+mn-ea"/>
                <a:cs typeface="+mn-cs"/>
              </a:rPr>
              <a:t>Summary of valuation methods used to assign monetary value to ecosystem services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272656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7.12 </a:t>
            </a:r>
            <a:r>
              <a:rPr lang="en-US" sz="1200" b="0" i="0" u="none" strike="noStrike" kern="1200" baseline="0" dirty="0" smtClean="0">
                <a:solidFill>
                  <a:schemeClr val="tx1"/>
                </a:solidFill>
                <a:latin typeface="+mn-lt"/>
                <a:ea typeface="+mn-ea"/>
                <a:cs typeface="+mn-cs"/>
              </a:rPr>
              <a:t>The market pricing method quantifies the value of an ecosystem service using the supply curve (solid blue line, </a:t>
            </a:r>
            <a:r>
              <a:rPr lang="en-US" sz="1200" b="0" i="1" u="none" strike="noStrike" kern="1200" baseline="0" dirty="0" smtClean="0">
                <a:solidFill>
                  <a:schemeClr val="tx1"/>
                </a:solidFill>
                <a:latin typeface="+mn-lt"/>
                <a:ea typeface="+mn-ea"/>
                <a:cs typeface="+mn-cs"/>
              </a:rPr>
              <a:t>S</a:t>
            </a:r>
            <a:r>
              <a:rPr lang="en-US" sz="1200" b="0" i="0" u="none" strike="noStrike" kern="1200" baseline="0" dirty="0" smtClean="0">
                <a:solidFill>
                  <a:schemeClr val="tx1"/>
                </a:solidFill>
                <a:latin typeface="+mn-lt"/>
                <a:ea typeface="+mn-ea"/>
                <a:cs typeface="+mn-cs"/>
              </a:rPr>
              <a:t>) and demand curve (dashed red line, </a:t>
            </a:r>
            <a:r>
              <a:rPr lang="en-US" sz="1200" b="0" i="1" u="none" strike="noStrike" kern="1200" baseline="0" dirty="0" smtClean="0">
                <a:solidFill>
                  <a:schemeClr val="tx1"/>
                </a:solidFill>
                <a:latin typeface="+mn-lt"/>
                <a:ea typeface="+mn-ea"/>
                <a:cs typeface="+mn-cs"/>
              </a:rPr>
              <a:t>D</a:t>
            </a:r>
            <a:r>
              <a:rPr lang="en-US" sz="1200" b="0" i="0" u="none" strike="noStrike" kern="1200" baseline="0" dirty="0" smtClean="0">
                <a:solidFill>
                  <a:schemeClr val="tx1"/>
                </a:solidFill>
                <a:latin typeface="+mn-lt"/>
                <a:ea typeface="+mn-ea"/>
                <a:cs typeface="+mn-cs"/>
              </a:rPr>
              <a:t>) to estimate the total net economic benefit (economic surplus) of the service. The intersection of the supply and demand curves (point B) sets a price </a:t>
            </a:r>
            <a:r>
              <a:rPr lang="en-US" sz="1200" b="0" i="1" u="none" strike="noStrike" kern="1200" baseline="0" dirty="0" smtClean="0">
                <a:solidFill>
                  <a:schemeClr val="tx1"/>
                </a:solidFill>
                <a:latin typeface="+mn-lt"/>
                <a:ea typeface="+mn-ea"/>
                <a:cs typeface="+mn-cs"/>
              </a:rPr>
              <a:t>P </a:t>
            </a:r>
            <a:r>
              <a:rPr lang="en-US" sz="1200" b="0" i="0" u="none" strike="noStrike" kern="1200" baseline="0" dirty="0" smtClean="0">
                <a:solidFill>
                  <a:schemeClr val="tx1"/>
                </a:solidFill>
                <a:latin typeface="+mn-lt"/>
                <a:ea typeface="+mn-ea"/>
                <a:cs typeface="+mn-cs"/>
              </a:rPr>
              <a:t>and quantity </a:t>
            </a:r>
            <a:r>
              <a:rPr lang="en-US" sz="1200" b="0" i="1" u="none" strike="noStrike" kern="1200" baseline="0" dirty="0" smtClean="0">
                <a:solidFill>
                  <a:schemeClr val="tx1"/>
                </a:solidFill>
                <a:latin typeface="+mn-lt"/>
                <a:ea typeface="+mn-ea"/>
                <a:cs typeface="+mn-cs"/>
              </a:rPr>
              <a:t>Q </a:t>
            </a:r>
            <a:r>
              <a:rPr lang="en-US" sz="1200" b="0" i="0" u="none" strike="noStrike" kern="1200" baseline="0" dirty="0" smtClean="0">
                <a:solidFill>
                  <a:schemeClr val="tx1"/>
                </a:solidFill>
                <a:latin typeface="+mn-lt"/>
                <a:ea typeface="+mn-ea"/>
                <a:cs typeface="+mn-cs"/>
              </a:rPr>
              <a:t>for the service. The net economic benefit of the service can be calculated as the sum of consumer surplus (triangle AB</a:t>
            </a:r>
            <a:r>
              <a:rPr lang="en-US" sz="1200" b="0" i="1" u="none" strike="noStrike" kern="1200" baseline="0" dirty="0"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 and producer surplus (triangle B</a:t>
            </a:r>
            <a:r>
              <a:rPr lang="en-US" sz="1200" b="0" i="1" u="none" strike="noStrike" kern="1200" baseline="0" dirty="0" smtClean="0">
                <a:solidFill>
                  <a:schemeClr val="tx1"/>
                </a:solidFill>
                <a:latin typeface="+mn-lt"/>
                <a:ea typeface="+mn-ea"/>
                <a:cs typeface="+mn-cs"/>
              </a:rPr>
              <a:t>EP</a:t>
            </a:r>
            <a:r>
              <a:rPr lang="en-US" sz="1200" b="0" i="0" u="none" strike="noStrike" kern="1200" baseline="0" dirty="0" smtClean="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231579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demand curves relating the price of fish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to the quantity demanded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before cleaning up the lake (top) and after cleaning up the lake (bottom). The difference between consumer surplus before and after represents the value of cleaning up the lake for fish sales.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1754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The Bornean peacock-pheasant (</a:t>
            </a:r>
            <a:r>
              <a:rPr lang="en-IN" sz="1200" b="0" i="1" u="none" strike="noStrike" kern="1200" baseline="0" dirty="0" err="1" smtClean="0">
                <a:solidFill>
                  <a:schemeClr val="tx1"/>
                </a:solidFill>
                <a:latin typeface="+mn-lt"/>
                <a:ea typeface="+mn-ea"/>
                <a:cs typeface="+mn-cs"/>
              </a:rPr>
              <a:t>Polyplectron</a:t>
            </a:r>
            <a:r>
              <a:rPr lang="en-IN"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schleiermacheri</a:t>
            </a:r>
            <a:r>
              <a:rPr lang="en-US" sz="1200" b="0" i="0" u="none" strike="noStrike" kern="1200" baseline="0" dirty="0" smtClean="0">
                <a:solidFill>
                  <a:schemeClr val="tx1"/>
                </a:solidFill>
                <a:latin typeface="+mn-lt"/>
                <a:ea typeface="+mn-ea"/>
                <a:cs typeface="+mn-cs"/>
              </a:rPr>
              <a:t>) is one of the rarest peacock pheasants, found only in the lowland forests of Borneo. It is listed as endangered by the International Union for Conservation of Nature’s Red List, mainly as a result of habitat loss associated with large-scale commercial logging and land clearing for rubber and palm oil </a:t>
            </a:r>
            <a:r>
              <a:rPr lang="en-IN" sz="1200" b="0" i="0" u="none" strike="noStrike" kern="1200" baseline="0" dirty="0" smtClean="0">
                <a:solidFill>
                  <a:schemeClr val="tx1"/>
                </a:solidFill>
                <a:latin typeface="+mn-lt"/>
                <a:ea typeface="+mn-ea"/>
                <a:cs typeface="+mn-cs"/>
              </a:rPr>
              <a:t>plantations.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7.13 </a:t>
            </a:r>
            <a:r>
              <a:rPr lang="en-US" sz="1200" b="0" i="0" u="none" strike="noStrike" kern="1200" baseline="0" dirty="0" smtClean="0">
                <a:solidFill>
                  <a:schemeClr val="tx1"/>
                </a:solidFill>
                <a:latin typeface="+mn-lt"/>
                <a:ea typeface="+mn-ea"/>
                <a:cs typeface="+mn-cs"/>
              </a:rPr>
              <a:t>The travel cost method generates a demand curve by relating the price per visit to an ecosystem or site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to the quantity of visits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made by different individuals (data points). The area under the curve quantifies consumer surplus, which is a measure of the economic value of the site to consumers.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20</a:t>
            </a:fld>
            <a:endParaRPr lang="en-US"/>
          </a:p>
        </p:txBody>
      </p:sp>
    </p:spTree>
    <p:extLst>
      <p:ext uri="{BB962C8B-B14F-4D97-AF65-F5344CB8AC3E}">
        <p14:creationId xmlns:p14="http://schemas.microsoft.com/office/powerpoint/2010/main" val="1617921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7.14 </a:t>
            </a:r>
            <a:r>
              <a:rPr lang="en-US" sz="1200" b="0" i="0" u="none" strike="noStrike" kern="1200" baseline="0" dirty="0" smtClean="0">
                <a:solidFill>
                  <a:schemeClr val="tx1"/>
                </a:solidFill>
                <a:latin typeface="+mn-lt"/>
                <a:ea typeface="+mn-ea"/>
                <a:cs typeface="+mn-cs"/>
              </a:rPr>
              <a:t>The hedonic pricing method uses variation in housing or other real estate prices to estimate the value of different characteristics of the property. These characteristics can include local environmental attributes that </a:t>
            </a:r>
            <a:r>
              <a:rPr lang="en-IN" sz="1200" b="0" i="0" u="none" strike="noStrike" kern="1200" baseline="0" dirty="0" smtClean="0">
                <a:solidFill>
                  <a:schemeClr val="tx1"/>
                </a:solidFill>
                <a:latin typeface="+mn-lt"/>
                <a:ea typeface="+mn-ea"/>
                <a:cs typeface="+mn-cs"/>
              </a:rPr>
              <a:t>represent an ecosystem service.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21</a:t>
            </a:fld>
            <a:endParaRPr lang="en-US"/>
          </a:p>
        </p:txBody>
      </p:sp>
    </p:spTree>
    <p:extLst>
      <p:ext uri="{BB962C8B-B14F-4D97-AF65-F5344CB8AC3E}">
        <p14:creationId xmlns:p14="http://schemas.microsoft.com/office/powerpoint/2010/main" val="7494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7.15 </a:t>
            </a:r>
            <a:r>
              <a:rPr lang="en-US" sz="1200" b="0" i="0" u="none" strike="noStrike" kern="1200" baseline="0" dirty="0" smtClean="0">
                <a:solidFill>
                  <a:schemeClr val="tx1"/>
                </a:solidFill>
                <a:latin typeface="+mn-lt"/>
                <a:ea typeface="+mn-ea"/>
                <a:cs typeface="+mn-cs"/>
              </a:rPr>
              <a:t>Contingent valuation is a stated preference method that involves surveying people to ask how much they would be willing to pay (WTP) for an ecosystem service or what their willingness is to accept compensation (WTAC) to give up an ecosystem service. </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22</a:t>
            </a:fld>
            <a:endParaRPr lang="en-US"/>
          </a:p>
        </p:txBody>
      </p:sp>
    </p:spTree>
    <p:extLst>
      <p:ext uri="{BB962C8B-B14F-4D97-AF65-F5344CB8AC3E}">
        <p14:creationId xmlns:p14="http://schemas.microsoft.com/office/powerpoint/2010/main" val="2142381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Man versus elephant. Villagers try to protect their crops from raiding elephants.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23</a:t>
            </a:fld>
            <a:endParaRPr lang="en-US"/>
          </a:p>
        </p:txBody>
      </p:sp>
    </p:spTree>
    <p:extLst>
      <p:ext uri="{BB962C8B-B14F-4D97-AF65-F5344CB8AC3E}">
        <p14:creationId xmlns:p14="http://schemas.microsoft.com/office/powerpoint/2010/main" val="367364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7.1 </a:t>
            </a:r>
            <a:r>
              <a:rPr lang="en-US" sz="1200" b="0" i="0" u="none" strike="noStrike" kern="1200" baseline="0" dirty="0" smtClean="0">
                <a:solidFill>
                  <a:schemeClr val="tx1"/>
                </a:solidFill>
                <a:latin typeface="+mn-lt"/>
                <a:ea typeface="+mn-ea"/>
                <a:cs typeface="+mn-cs"/>
              </a:rPr>
              <a:t>A summary of the organization of Part II of this book, which covered the importance of biodiversity. Chapter 5 was the broadest chapter, covering three major human value systems (intrinsic, instrumental, and relational) that influence </a:t>
            </a:r>
            <a:r>
              <a:rPr lang="en-IN" sz="1200" b="0" i="0" u="none" strike="noStrike" kern="1200" baseline="0" dirty="0" smtClean="0">
                <a:solidFill>
                  <a:schemeClr val="tx1"/>
                </a:solidFill>
                <a:latin typeface="+mn-lt"/>
                <a:ea typeface="+mn-ea"/>
                <a:cs typeface="+mn-cs"/>
              </a:rPr>
              <a:t>conservation decisions. Chapter 6 </a:t>
            </a:r>
            <a:r>
              <a:rPr lang="en-US" sz="1200" b="0" i="0" u="none" strike="noStrike" kern="1200" baseline="0" dirty="0" smtClean="0">
                <a:solidFill>
                  <a:schemeClr val="tx1"/>
                </a:solidFill>
                <a:latin typeface="+mn-lt"/>
                <a:ea typeface="+mn-ea"/>
                <a:cs typeface="+mn-cs"/>
              </a:rPr>
              <a:t>focused more narrowly on the subset of anthropocentric values where nature and its biodiversity benefit people. Here in Chapter 7, we focus on the subset of anthropogenic values that can be </a:t>
            </a:r>
            <a:r>
              <a:rPr lang="en-IN" sz="1200" b="0" i="0" u="none" strike="noStrike" kern="1200" baseline="0" dirty="0" smtClean="0">
                <a:solidFill>
                  <a:schemeClr val="tx1"/>
                </a:solidFill>
                <a:latin typeface="+mn-lt"/>
                <a:ea typeface="+mn-ea"/>
                <a:cs typeface="+mn-cs"/>
              </a:rPr>
              <a:t>quantified economically.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160720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7.2 </a:t>
            </a:r>
            <a:r>
              <a:rPr lang="en-US" sz="1200" b="0" i="0" u="none" strike="noStrike" kern="1200" baseline="0" dirty="0" smtClean="0">
                <a:solidFill>
                  <a:schemeClr val="tx1"/>
                </a:solidFill>
                <a:latin typeface="+mn-lt"/>
                <a:ea typeface="+mn-ea"/>
                <a:cs typeface="+mn-cs"/>
              </a:rPr>
              <a:t>Ecological economics addresses the interrelationship between ecological and economic systems. Ecological economics assumes that the human economy, which is based on human-made capital, is but one part of a larger economic system that also includes the natural capital of </a:t>
            </a:r>
            <a:r>
              <a:rPr lang="en-IN" sz="1200" b="0" i="0" u="none" strike="noStrike" kern="1200" baseline="0" dirty="0" smtClean="0">
                <a:solidFill>
                  <a:schemeClr val="tx1"/>
                </a:solidFill>
                <a:latin typeface="+mn-lt"/>
                <a:ea typeface="+mn-ea"/>
                <a:cs typeface="+mn-cs"/>
              </a:rPr>
              <a:t>Earth’s ecosystems.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425714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7.3 </a:t>
            </a:r>
            <a:r>
              <a:rPr lang="en-US" sz="1200" b="0" i="0" u="none" strike="noStrike" kern="1200" baseline="0" dirty="0" smtClean="0">
                <a:solidFill>
                  <a:schemeClr val="tx1"/>
                </a:solidFill>
                <a:latin typeface="+mn-lt"/>
                <a:ea typeface="+mn-ea"/>
                <a:cs typeface="+mn-cs"/>
              </a:rPr>
              <a:t>Clean air is an example of an open-access resource that can be </a:t>
            </a:r>
            <a:r>
              <a:rPr lang="en-IN" sz="1200" b="0" i="0" u="none" strike="noStrike" kern="1200" baseline="0" dirty="0" smtClean="0">
                <a:solidFill>
                  <a:schemeClr val="tx1"/>
                </a:solidFill>
                <a:latin typeface="+mn-lt"/>
                <a:ea typeface="+mn-ea"/>
                <a:cs typeface="+mn-cs"/>
              </a:rPr>
              <a:t>compromised when externalities (e.g., </a:t>
            </a:r>
            <a:r>
              <a:rPr lang="en-US" sz="1200" b="0" i="0" u="none" strike="noStrike" kern="1200" baseline="0" dirty="0" smtClean="0">
                <a:solidFill>
                  <a:schemeClr val="tx1"/>
                </a:solidFill>
                <a:latin typeface="+mn-lt"/>
                <a:ea typeface="+mn-ea"/>
                <a:cs typeface="+mn-cs"/>
              </a:rPr>
              <a:t>pollution) generate market failures that cause the public to bear the costs (e.g., health care, welfare losses) of business </a:t>
            </a:r>
            <a:r>
              <a:rPr lang="en-IN" sz="1200" b="0" i="0" u="none" strike="noStrike" kern="1200" baseline="0" dirty="0" smtClean="0">
                <a:solidFill>
                  <a:schemeClr val="tx1"/>
                </a:solidFill>
                <a:latin typeface="+mn-lt"/>
                <a:ea typeface="+mn-ea"/>
                <a:cs typeface="+mn-cs"/>
              </a:rPr>
              <a:t>transactions.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238194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7.4 </a:t>
            </a:r>
            <a:r>
              <a:rPr lang="en-US" sz="1200" b="0" i="0" u="none" strike="noStrike" kern="1200" baseline="0" dirty="0" err="1" smtClean="0">
                <a:solidFill>
                  <a:schemeClr val="tx1"/>
                </a:solidFill>
                <a:latin typeface="+mn-lt"/>
                <a:ea typeface="+mn-ea"/>
                <a:cs typeface="+mn-cs"/>
              </a:rPr>
              <a:t>Elinor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Ostrom</a:t>
            </a:r>
            <a:r>
              <a:rPr lang="en-US" sz="1200" b="0" i="0" u="none" strike="noStrike" kern="1200" baseline="0" dirty="0" smtClean="0">
                <a:solidFill>
                  <a:schemeClr val="tx1"/>
                </a:solidFill>
                <a:latin typeface="+mn-lt"/>
                <a:ea typeface="+mn-ea"/>
                <a:cs typeface="+mn-cs"/>
              </a:rPr>
              <a:t> is one of just two women to ever win the Nobel Prize in Economics for her work showing that it is possible to manage natural resources in ways that are both economically and ecologically sustainable and that avoid the tragedy of the commons.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3043861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7.5 </a:t>
            </a:r>
            <a:r>
              <a:rPr lang="en-US" sz="1200" b="0" i="0" u="none" strike="noStrike" kern="1200" baseline="0" dirty="0" smtClean="0">
                <a:solidFill>
                  <a:schemeClr val="tx1"/>
                </a:solidFill>
                <a:latin typeface="+mn-lt"/>
                <a:ea typeface="+mn-ea"/>
                <a:cs typeface="+mn-cs"/>
              </a:rPr>
              <a:t>An example of a cost-effectiveness analysis. (A) Assume a current conservation plan costs $100,000 per year to protect 10 species. Now assume four alternative plans are being considered (plans 1–4). Each alternative plan has a cost associated with purchasing land that can serve as a protected area, and they differ in the number of threatened plant species that would be protected. The cost-effectiveness ratio can be used to compare alternatives. (B) Alternatives can be plotted on a cost-effectiveness plane to show how they compare with the </a:t>
            </a:r>
            <a:r>
              <a:rPr lang="en-IN" sz="1200" b="0" i="0" u="none" strike="noStrike" kern="1200" baseline="0" dirty="0" smtClean="0">
                <a:solidFill>
                  <a:schemeClr val="tx1"/>
                </a:solidFill>
                <a:latin typeface="+mn-lt"/>
                <a:ea typeface="+mn-ea"/>
                <a:cs typeface="+mn-cs"/>
              </a:rPr>
              <a:t>current conservation baseline (</a:t>
            </a:r>
            <a:r>
              <a:rPr lang="en-IN" sz="1200" b="0" i="0" u="none" strike="noStrike" kern="1200" baseline="0" dirty="0" err="1" smtClean="0">
                <a:solidFill>
                  <a:schemeClr val="tx1"/>
                </a:solidFill>
                <a:latin typeface="+mn-lt"/>
                <a:ea typeface="+mn-ea"/>
                <a:cs typeface="+mn-cs"/>
              </a:rPr>
              <a:t>center</a:t>
            </a:r>
            <a:r>
              <a:rPr lang="en-IN" sz="1200" b="0" i="0" u="none" strike="noStrike" kern="1200" baseline="0" dirty="0" smtClean="0">
                <a:solidFill>
                  <a:schemeClr val="tx1"/>
                </a:solidFill>
                <a:latin typeface="+mn-lt"/>
                <a:ea typeface="+mn-ea"/>
                <a:cs typeface="+mn-cs"/>
              </a:rPr>
              <a:t>). In practice, most alternatives fall </a:t>
            </a:r>
            <a:r>
              <a:rPr lang="en-US" sz="1200" b="0" i="0" u="none" strike="noStrike" kern="1200" baseline="0" dirty="0" smtClean="0">
                <a:solidFill>
                  <a:schemeClr val="tx1"/>
                </a:solidFill>
                <a:latin typeface="+mn-lt"/>
                <a:ea typeface="+mn-ea"/>
                <a:cs typeface="+mn-cs"/>
              </a:rPr>
              <a:t>into quadrants 1 and 3 because cost and effectiveness are correlated. However, occasionally one can find alternatives in quadrant 4 where effectiveness can be increased at a lower cost (e.g., plan 3).</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339893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7.6 </a:t>
            </a:r>
            <a:r>
              <a:rPr lang="en-US" sz="1200" b="0" i="0" u="none" strike="noStrike" kern="1200" baseline="0" dirty="0" smtClean="0">
                <a:solidFill>
                  <a:schemeClr val="tx1"/>
                </a:solidFill>
                <a:latin typeface="+mn-lt"/>
                <a:ea typeface="+mn-ea"/>
                <a:cs typeface="+mn-cs"/>
              </a:rPr>
              <a:t>Two contrasting methods of </a:t>
            </a:r>
            <a:r>
              <a:rPr lang="en-IN" sz="1200" b="0" i="0" u="none" strike="noStrike" kern="1200" baseline="0" dirty="0" smtClean="0">
                <a:solidFill>
                  <a:schemeClr val="tx1"/>
                </a:solidFill>
                <a:latin typeface="+mn-lt"/>
                <a:ea typeface="+mn-ea"/>
                <a:cs typeface="+mn-cs"/>
              </a:rPr>
              <a:t>decision analysis. Cost–benefit analysis </a:t>
            </a:r>
            <a:r>
              <a:rPr lang="en-US" sz="1200" b="0" i="0" u="none" strike="noStrike" kern="1200" baseline="0" dirty="0" smtClean="0">
                <a:solidFill>
                  <a:schemeClr val="tx1"/>
                </a:solidFill>
                <a:latin typeface="+mn-lt"/>
                <a:ea typeface="+mn-ea"/>
                <a:cs typeface="+mn-cs"/>
              </a:rPr>
              <a:t>uses a single currency, usually money, to make decisions on a policy or project. </a:t>
            </a:r>
            <a:r>
              <a:rPr lang="en-IN" sz="1200" b="0" i="0" u="none" strike="noStrike" kern="1200" baseline="0" dirty="0" err="1" smtClean="0">
                <a:solidFill>
                  <a:schemeClr val="tx1"/>
                </a:solidFill>
                <a:latin typeface="+mn-lt"/>
                <a:ea typeface="+mn-ea"/>
                <a:cs typeface="+mn-cs"/>
              </a:rPr>
              <a:t>Multicriteria</a:t>
            </a:r>
            <a:r>
              <a:rPr lang="en-IN" sz="1200" b="0" i="0" u="none" strike="noStrike" kern="1200" baseline="0" dirty="0" smtClean="0">
                <a:solidFill>
                  <a:schemeClr val="tx1"/>
                </a:solidFill>
                <a:latin typeface="+mn-lt"/>
                <a:ea typeface="+mn-ea"/>
                <a:cs typeface="+mn-cs"/>
              </a:rPr>
              <a:t> decision analysis optimizes </a:t>
            </a:r>
            <a:r>
              <a:rPr lang="en-US" sz="1200" b="0" i="0" u="none" strike="noStrike" kern="1200" baseline="0" dirty="0" smtClean="0">
                <a:solidFill>
                  <a:schemeClr val="tx1"/>
                </a:solidFill>
                <a:latin typeface="+mn-lt"/>
                <a:ea typeface="+mn-ea"/>
                <a:cs typeface="+mn-cs"/>
              </a:rPr>
              <a:t>trade-offs among multiple criteria, where money is but one thing that is valued by </a:t>
            </a:r>
            <a:r>
              <a:rPr lang="en-IN" sz="1200" b="0" i="0" u="none" strike="noStrike" kern="1200" baseline="0" dirty="0" smtClean="0">
                <a:solidFill>
                  <a:schemeClr val="tx1"/>
                </a:solidFill>
                <a:latin typeface="+mn-lt"/>
                <a:ea typeface="+mn-ea"/>
                <a:cs typeface="+mn-cs"/>
              </a:rPr>
              <a:t>stakeholders.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276815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7.7 </a:t>
            </a:r>
            <a:r>
              <a:rPr lang="en-US" sz="1200" b="0" i="0" u="none" strike="noStrike" kern="1200" baseline="0" dirty="0" smtClean="0">
                <a:solidFill>
                  <a:schemeClr val="tx1"/>
                </a:solidFill>
                <a:latin typeface="+mn-lt"/>
                <a:ea typeface="+mn-ea"/>
                <a:cs typeface="+mn-cs"/>
              </a:rPr>
              <a:t>An example of output of a </a:t>
            </a:r>
            <a:r>
              <a:rPr lang="en-US" sz="1200" b="0" i="0" u="none" strike="noStrike" kern="1200" baseline="0" dirty="0" err="1" smtClean="0">
                <a:solidFill>
                  <a:schemeClr val="tx1"/>
                </a:solidFill>
                <a:latin typeface="+mn-lt"/>
                <a:ea typeface="+mn-ea"/>
                <a:cs typeface="+mn-cs"/>
              </a:rPr>
              <a:t>multicriteria</a:t>
            </a:r>
            <a:r>
              <a:rPr lang="en-US" sz="1200" b="0" i="0" u="none" strike="noStrike" kern="1200" baseline="0" dirty="0" smtClean="0">
                <a:solidFill>
                  <a:schemeClr val="tx1"/>
                </a:solidFill>
                <a:latin typeface="+mn-lt"/>
                <a:ea typeface="+mn-ea"/>
                <a:cs typeface="+mn-cs"/>
              </a:rPr>
              <a:t> </a:t>
            </a:r>
            <a:r>
              <a:rPr lang="en-IN" sz="1200" b="0" i="0" u="none" strike="noStrike" kern="1200" baseline="0" dirty="0" smtClean="0">
                <a:solidFill>
                  <a:schemeClr val="tx1"/>
                </a:solidFill>
                <a:latin typeface="+mn-lt"/>
                <a:ea typeface="+mn-ea"/>
                <a:cs typeface="+mn-cs"/>
              </a:rPr>
              <a:t>decision analysis that attempts </a:t>
            </a:r>
            <a:r>
              <a:rPr lang="en-US" sz="1200" b="0" i="0" u="none" strike="noStrike" kern="1200" baseline="0" dirty="0" smtClean="0">
                <a:solidFill>
                  <a:schemeClr val="tx1"/>
                </a:solidFill>
                <a:latin typeface="+mn-lt"/>
                <a:ea typeface="+mn-ea"/>
                <a:cs typeface="+mn-cs"/>
              </a:rPr>
              <a:t>to optimize trade-offs among four criteria being considered for two alternative projects. The web diagram (lower left) clearly shows differences and trade-offs among </a:t>
            </a:r>
            <a:r>
              <a:rPr lang="en-IN" sz="1200" b="0" i="0" u="none" strike="noStrike" kern="1200" baseline="0" dirty="0" smtClean="0">
                <a:solidFill>
                  <a:schemeClr val="tx1"/>
                </a:solidFill>
                <a:latin typeface="+mn-lt"/>
                <a:ea typeface="+mn-ea"/>
                <a:cs typeface="+mn-cs"/>
              </a:rPr>
              <a:t>the two alternatives.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2287159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7.8 </a:t>
            </a:r>
            <a:r>
              <a:rPr lang="en-US" dirty="0"/>
              <a:t>The total economic value framework is used to quantify the many different values of an ecosystem and its goods and services to people.</a:t>
            </a:r>
            <a:endParaRPr lang="en-IN" dirty="0"/>
          </a:p>
        </p:txBody>
      </p:sp>
      <p:pic>
        <p:nvPicPr>
          <p:cNvPr id="2" name="Picture 1" descr="A photo shows a fisherman standing on a pier and throwing his net into the lake. Four children holding banana leaves, and sitting on the pier watch him. In an accompanying tree diagram, total economic value is divided into use values and non-use value. Use values are direct use values, indirect use values, and option values. Non-use value is existence value. Direct use value is the value of market foods and products. Examples: Crops, fish, meat, building supplies, and recreation. Indirect use value is the value of nature’s services. Examples: Flood control, shoreline protection, and water purification. Option value is the value of assets used in the future. Examples: Medicines, biochemistry, and genetic library. Existence value is the value of knowing a resource exists. Examples: Altruism, and bequest to future generations.&#10;" title="Figure 7.8 The total economic value framework is used to quantify the many different values of an ecosystem and its goods and services to peop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419" y="841622"/>
            <a:ext cx="7329162" cy="5531014"/>
          </a:xfrm>
          <a:prstGeom prst="rect">
            <a:avLst/>
          </a:prstGeom>
        </p:spPr>
      </p:pic>
    </p:spTree>
    <p:extLst>
      <p:ext uri="{BB962C8B-B14F-4D97-AF65-F5344CB8AC3E}">
        <p14:creationId xmlns:p14="http://schemas.microsoft.com/office/powerpoint/2010/main" val="38545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a:t>
            </a:r>
            <a:endParaRPr lang="en-IN" dirty="0"/>
          </a:p>
        </p:txBody>
      </p:sp>
      <p:pic>
        <p:nvPicPr>
          <p:cNvPr id="2" name="Picture 1" descr="A photo of a lady beetl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514" y="1026144"/>
            <a:ext cx="5660972" cy="4805713"/>
          </a:xfrm>
          <a:prstGeom prst="rect">
            <a:avLst/>
          </a:prstGeom>
        </p:spPr>
      </p:pic>
    </p:spTree>
    <p:extLst>
      <p:ext uri="{BB962C8B-B14F-4D97-AF65-F5344CB8AC3E}">
        <p14:creationId xmlns:p14="http://schemas.microsoft.com/office/powerpoint/2010/main" val="66436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7.9 </a:t>
            </a:r>
            <a:r>
              <a:rPr lang="en-US" dirty="0"/>
              <a:t>Charismatic megafauna often have a high existence value, where people are willing to pay for their continued existence even though they will never experience them </a:t>
            </a:r>
            <a:r>
              <a:rPr lang="en-IN" dirty="0"/>
              <a:t>personally.</a:t>
            </a:r>
          </a:p>
        </p:txBody>
      </p:sp>
      <p:pic>
        <p:nvPicPr>
          <p:cNvPr id="2" name="Picture 1" descr="Photos of bald eagle, manatee, lion, panda, elephant, and blue whale.&#10;" title="Figure 7.9 Charismatic megafauna often have a high existence value, where people are willing to pay for their continued existence even though they will never experience them personall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61" y="1042325"/>
            <a:ext cx="9994878" cy="4773351"/>
          </a:xfrm>
          <a:prstGeom prst="rect">
            <a:avLst/>
          </a:prstGeom>
        </p:spPr>
      </p:pic>
    </p:spTree>
    <p:extLst>
      <p:ext uri="{BB962C8B-B14F-4D97-AF65-F5344CB8AC3E}">
        <p14:creationId xmlns:p14="http://schemas.microsoft.com/office/powerpoint/2010/main" val="3722671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7.1 Examples of studies that have attempted to quantify the total economic value (TEV) of ecosystems by calculating the various types of values"/>
          <p:cNvGraphicFramePr>
            <a:graphicFrameLocks noGrp="1"/>
          </p:cNvGraphicFramePr>
          <p:nvPr>
            <p:extLst>
              <p:ext uri="{D42A27DB-BD31-4B8C-83A1-F6EECF244321}">
                <p14:modId xmlns:p14="http://schemas.microsoft.com/office/powerpoint/2010/main" val="1979110216"/>
              </p:ext>
            </p:extLst>
          </p:nvPr>
        </p:nvGraphicFramePr>
        <p:xfrm>
          <a:off x="1752600" y="2163419"/>
          <a:ext cx="8707754" cy="2199640"/>
        </p:xfrm>
        <a:graphic>
          <a:graphicData uri="http://schemas.openxmlformats.org/drawingml/2006/table">
            <a:tbl>
              <a:tblPr firstRow="1" bandRow="1">
                <a:tableStyleId>{2D5ABB26-0587-4C30-8999-92F81FD0307C}</a:tableStyleId>
              </a:tblPr>
              <a:tblGrid>
                <a:gridCol w="2081530">
                  <a:extLst>
                    <a:ext uri="{9D8B030D-6E8A-4147-A177-3AD203B41FA5}">
                      <a16:colId xmlns:a16="http://schemas.microsoft.com/office/drawing/2014/main" val="20000"/>
                    </a:ext>
                  </a:extLst>
                </a:gridCol>
                <a:gridCol w="1475105">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1350010">
                  <a:extLst>
                    <a:ext uri="{9D8B030D-6E8A-4147-A177-3AD203B41FA5}">
                      <a16:colId xmlns:a16="http://schemas.microsoft.com/office/drawing/2014/main" val="20003"/>
                    </a:ext>
                  </a:extLst>
                </a:gridCol>
                <a:gridCol w="1105534">
                  <a:extLst>
                    <a:ext uri="{9D8B030D-6E8A-4147-A177-3AD203B41FA5}">
                      <a16:colId xmlns:a16="http://schemas.microsoft.com/office/drawing/2014/main" val="20004"/>
                    </a:ext>
                  </a:extLst>
                </a:gridCol>
                <a:gridCol w="1450975">
                  <a:extLst>
                    <a:ext uri="{9D8B030D-6E8A-4147-A177-3AD203B41FA5}">
                      <a16:colId xmlns:a16="http://schemas.microsoft.com/office/drawing/2014/main" val="20005"/>
                    </a:ext>
                  </a:extLst>
                </a:gridCol>
              </a:tblGrid>
              <a:tr h="222250">
                <a:tc>
                  <a:txBody>
                    <a:bodyPr/>
                    <a:lstStyle/>
                    <a:p>
                      <a:pPr marL="61594">
                        <a:lnSpc>
                          <a:spcPts val="1370"/>
                        </a:lnSpc>
                      </a:pPr>
                      <a:r>
                        <a:rPr sz="1150" b="0" spc="-10" dirty="0">
                          <a:solidFill>
                            <a:srgbClr val="231F20"/>
                          </a:solidFill>
                          <a:latin typeface="Aktiv Grotesk Medium"/>
                          <a:cs typeface="Aktiv Grotesk Medium"/>
                        </a:rPr>
                        <a:t>Ecosystem</a:t>
                      </a:r>
                      <a:endParaRPr sz="1150">
                        <a:latin typeface="Aktiv Grotesk Medium"/>
                        <a:cs typeface="Aktiv Grotesk Medium"/>
                      </a:endParaRPr>
                    </a:p>
                  </a:txBody>
                  <a:tcPr marL="0" marR="0" marT="0" marB="0">
                    <a:lnB w="19050">
                      <a:solidFill>
                        <a:srgbClr val="C2DCDF"/>
                      </a:solidFill>
                      <a:prstDash val="solid"/>
                    </a:lnB>
                  </a:tcPr>
                </a:tc>
                <a:tc>
                  <a:txBody>
                    <a:bodyPr/>
                    <a:lstStyle/>
                    <a:p>
                      <a:pPr marL="89535" algn="ctr">
                        <a:lnSpc>
                          <a:spcPts val="1370"/>
                        </a:lnSpc>
                      </a:pPr>
                      <a:r>
                        <a:rPr sz="1150" b="0" spc="-25" dirty="0">
                          <a:solidFill>
                            <a:srgbClr val="231F20"/>
                          </a:solidFill>
                          <a:latin typeface="Aktiv Grotesk Medium"/>
                          <a:cs typeface="Aktiv Grotesk Medium"/>
                        </a:rPr>
                        <a:t>TEV</a:t>
                      </a:r>
                      <a:endParaRPr sz="1150">
                        <a:latin typeface="Aktiv Grotesk Medium"/>
                        <a:cs typeface="Aktiv Grotesk Medium"/>
                      </a:endParaRPr>
                    </a:p>
                  </a:txBody>
                  <a:tcPr marL="0" marR="0" marT="0" marB="0">
                    <a:lnB w="19050">
                      <a:solidFill>
                        <a:srgbClr val="C2DCDF"/>
                      </a:solidFill>
                      <a:prstDash val="solid"/>
                    </a:lnB>
                  </a:tcPr>
                </a:tc>
                <a:tc>
                  <a:txBody>
                    <a:bodyPr/>
                    <a:lstStyle/>
                    <a:p>
                      <a:pPr marL="64769">
                        <a:lnSpc>
                          <a:spcPts val="1370"/>
                        </a:lnSpc>
                      </a:pPr>
                      <a:r>
                        <a:rPr sz="1150" b="0" dirty="0">
                          <a:solidFill>
                            <a:srgbClr val="231F20"/>
                          </a:solidFill>
                          <a:latin typeface="Aktiv Grotesk Medium"/>
                          <a:cs typeface="Aktiv Grotesk Medium"/>
                        </a:rPr>
                        <a:t>Direct</a:t>
                      </a:r>
                      <a:r>
                        <a:rPr sz="1150" b="0" spc="-5" dirty="0">
                          <a:solidFill>
                            <a:srgbClr val="231F20"/>
                          </a:solidFill>
                          <a:latin typeface="Aktiv Grotesk Medium"/>
                          <a:cs typeface="Aktiv Grotesk Medium"/>
                        </a:rPr>
                        <a:t> </a:t>
                      </a:r>
                      <a:r>
                        <a:rPr sz="1150" b="0" dirty="0">
                          <a:solidFill>
                            <a:srgbClr val="231F20"/>
                          </a:solidFill>
                          <a:latin typeface="Aktiv Grotesk Medium"/>
                          <a:cs typeface="Aktiv Grotesk Medium"/>
                        </a:rPr>
                        <a:t>use</a:t>
                      </a:r>
                      <a:r>
                        <a:rPr sz="1150" b="0" spc="-5" dirty="0">
                          <a:solidFill>
                            <a:srgbClr val="231F20"/>
                          </a:solidFill>
                          <a:latin typeface="Aktiv Grotesk Medium"/>
                          <a:cs typeface="Aktiv Grotesk Medium"/>
                        </a:rPr>
                        <a:t> </a:t>
                      </a:r>
                      <a:r>
                        <a:rPr sz="1150" b="0" spc="-20" dirty="0">
                          <a:solidFill>
                            <a:srgbClr val="231F20"/>
                          </a:solidFill>
                          <a:latin typeface="Aktiv Grotesk Medium"/>
                          <a:cs typeface="Aktiv Grotesk Medium"/>
                        </a:rPr>
                        <a:t>value</a:t>
                      </a:r>
                      <a:endParaRPr sz="1150">
                        <a:latin typeface="Aktiv Grotesk Medium"/>
                        <a:cs typeface="Aktiv Grotesk Medium"/>
                      </a:endParaRPr>
                    </a:p>
                  </a:txBody>
                  <a:tcPr marL="0" marR="0" marT="0" marB="0">
                    <a:lnB w="19050">
                      <a:solidFill>
                        <a:srgbClr val="C2DCDF"/>
                      </a:solidFill>
                      <a:prstDash val="solid"/>
                    </a:lnB>
                  </a:tcPr>
                </a:tc>
                <a:tc>
                  <a:txBody>
                    <a:bodyPr/>
                    <a:lstStyle/>
                    <a:p>
                      <a:pPr marL="66675">
                        <a:lnSpc>
                          <a:spcPts val="1370"/>
                        </a:lnSpc>
                      </a:pPr>
                      <a:r>
                        <a:rPr sz="1150" b="0" dirty="0">
                          <a:solidFill>
                            <a:srgbClr val="231F20"/>
                          </a:solidFill>
                          <a:latin typeface="Aktiv Grotesk Medium"/>
                          <a:cs typeface="Aktiv Grotesk Medium"/>
                        </a:rPr>
                        <a:t>Indirect</a:t>
                      </a:r>
                      <a:r>
                        <a:rPr sz="1150" b="0" spc="-5" dirty="0">
                          <a:solidFill>
                            <a:srgbClr val="231F20"/>
                          </a:solidFill>
                          <a:latin typeface="Aktiv Grotesk Medium"/>
                          <a:cs typeface="Aktiv Grotesk Medium"/>
                        </a:rPr>
                        <a:t> </a:t>
                      </a:r>
                      <a:r>
                        <a:rPr sz="1150" b="0" dirty="0">
                          <a:solidFill>
                            <a:srgbClr val="231F20"/>
                          </a:solidFill>
                          <a:latin typeface="Aktiv Grotesk Medium"/>
                          <a:cs typeface="Aktiv Grotesk Medium"/>
                        </a:rPr>
                        <a:t>use </a:t>
                      </a:r>
                      <a:r>
                        <a:rPr sz="1150" b="0" spc="-20" dirty="0">
                          <a:solidFill>
                            <a:srgbClr val="231F20"/>
                          </a:solidFill>
                          <a:latin typeface="Aktiv Grotesk Medium"/>
                          <a:cs typeface="Aktiv Grotesk Medium"/>
                        </a:rPr>
                        <a:t>value</a:t>
                      </a:r>
                      <a:endParaRPr sz="1150">
                        <a:latin typeface="Aktiv Grotesk Medium"/>
                        <a:cs typeface="Aktiv Grotesk Medium"/>
                      </a:endParaRPr>
                    </a:p>
                  </a:txBody>
                  <a:tcPr marL="0" marR="0" marT="0" marB="0">
                    <a:lnB w="19050">
                      <a:solidFill>
                        <a:srgbClr val="C2DCDF"/>
                      </a:solidFill>
                      <a:prstDash val="solid"/>
                    </a:lnB>
                  </a:tcPr>
                </a:tc>
                <a:tc>
                  <a:txBody>
                    <a:bodyPr/>
                    <a:lstStyle/>
                    <a:p>
                      <a:pPr marL="90805">
                        <a:lnSpc>
                          <a:spcPts val="1370"/>
                        </a:lnSpc>
                      </a:pPr>
                      <a:r>
                        <a:rPr sz="1150" b="0" dirty="0">
                          <a:solidFill>
                            <a:srgbClr val="231F20"/>
                          </a:solidFill>
                          <a:latin typeface="Aktiv Grotesk Medium"/>
                          <a:cs typeface="Aktiv Grotesk Medium"/>
                        </a:rPr>
                        <a:t>Options</a:t>
                      </a:r>
                      <a:r>
                        <a:rPr sz="1150" b="0" spc="-10" dirty="0">
                          <a:solidFill>
                            <a:srgbClr val="231F20"/>
                          </a:solidFill>
                          <a:latin typeface="Aktiv Grotesk Medium"/>
                          <a:cs typeface="Aktiv Grotesk Medium"/>
                        </a:rPr>
                        <a:t> </a:t>
                      </a:r>
                      <a:r>
                        <a:rPr sz="1150" b="0" spc="-20" dirty="0">
                          <a:solidFill>
                            <a:srgbClr val="231F20"/>
                          </a:solidFill>
                          <a:latin typeface="Aktiv Grotesk Medium"/>
                          <a:cs typeface="Aktiv Grotesk Medium"/>
                        </a:rPr>
                        <a:t>value</a:t>
                      </a:r>
                      <a:endParaRPr sz="1150">
                        <a:latin typeface="Aktiv Grotesk Medium"/>
                        <a:cs typeface="Aktiv Grotesk Medium"/>
                      </a:endParaRPr>
                    </a:p>
                  </a:txBody>
                  <a:tcPr marL="0" marR="0" marT="0" marB="0">
                    <a:lnB w="19050">
                      <a:solidFill>
                        <a:srgbClr val="C2DCDF"/>
                      </a:solidFill>
                      <a:prstDash val="solid"/>
                    </a:lnB>
                  </a:tcPr>
                </a:tc>
                <a:tc>
                  <a:txBody>
                    <a:bodyPr/>
                    <a:lstStyle/>
                    <a:p>
                      <a:pPr marL="77470">
                        <a:lnSpc>
                          <a:spcPts val="1370"/>
                        </a:lnSpc>
                      </a:pPr>
                      <a:r>
                        <a:rPr sz="1150" b="0" dirty="0">
                          <a:solidFill>
                            <a:srgbClr val="231F20"/>
                          </a:solidFill>
                          <a:latin typeface="Aktiv Grotesk Medium"/>
                          <a:cs typeface="Aktiv Grotesk Medium"/>
                        </a:rPr>
                        <a:t>Existence</a:t>
                      </a:r>
                      <a:r>
                        <a:rPr sz="1150" b="0" spc="-5" dirty="0">
                          <a:solidFill>
                            <a:srgbClr val="231F20"/>
                          </a:solidFill>
                          <a:latin typeface="Aktiv Grotesk Medium"/>
                          <a:cs typeface="Aktiv Grotesk Medium"/>
                        </a:rPr>
                        <a:t> </a:t>
                      </a:r>
                      <a:r>
                        <a:rPr sz="1150" b="0" spc="-20" dirty="0">
                          <a:solidFill>
                            <a:srgbClr val="231F20"/>
                          </a:solidFill>
                          <a:latin typeface="Aktiv Grotesk Medium"/>
                          <a:cs typeface="Aktiv Grotesk Medium"/>
                        </a:rPr>
                        <a:t>value</a:t>
                      </a:r>
                      <a:endParaRPr sz="1150">
                        <a:latin typeface="Aktiv Grotesk Medium"/>
                        <a:cs typeface="Aktiv Grotesk Medium"/>
                      </a:endParaRPr>
                    </a:p>
                  </a:txBody>
                  <a:tcPr marL="0" marR="0" marT="0" marB="0">
                    <a:lnB w="19050">
                      <a:solidFill>
                        <a:srgbClr val="C2DCDF"/>
                      </a:solidFill>
                      <a:prstDash val="solid"/>
                    </a:lnB>
                  </a:tcPr>
                </a:tc>
                <a:extLst>
                  <a:ext uri="{0D108BD9-81ED-4DB2-BD59-A6C34878D82A}">
                    <a16:rowId xmlns:a16="http://schemas.microsoft.com/office/drawing/2014/main" val="10000"/>
                  </a:ext>
                </a:extLst>
              </a:tr>
              <a:tr h="424180">
                <a:tc>
                  <a:txBody>
                    <a:bodyPr/>
                    <a:lstStyle/>
                    <a:p>
                      <a:pPr marL="61594">
                        <a:lnSpc>
                          <a:spcPct val="100000"/>
                        </a:lnSpc>
                        <a:spcBef>
                          <a:spcPts val="590"/>
                        </a:spcBef>
                      </a:pPr>
                      <a:r>
                        <a:rPr sz="1050" b="0" dirty="0">
                          <a:solidFill>
                            <a:srgbClr val="231F20"/>
                          </a:solidFill>
                          <a:latin typeface="Aktiv Grotesk Light"/>
                          <a:cs typeface="Aktiv Grotesk Light"/>
                        </a:rPr>
                        <a:t>Forests</a:t>
                      </a:r>
                      <a:r>
                        <a:rPr sz="1050" b="0" spc="165" dirty="0">
                          <a:solidFill>
                            <a:srgbClr val="231F20"/>
                          </a:solidFill>
                          <a:latin typeface="Aktiv Grotesk Light"/>
                          <a:cs typeface="Aktiv Grotesk Light"/>
                        </a:rPr>
                        <a:t> </a:t>
                      </a:r>
                      <a:r>
                        <a:rPr sz="1050" b="0" dirty="0">
                          <a:solidFill>
                            <a:srgbClr val="231F20"/>
                          </a:solidFill>
                          <a:latin typeface="Aktiv Grotesk Light"/>
                          <a:cs typeface="Aktiv Grotesk Light"/>
                        </a:rPr>
                        <a:t>in</a:t>
                      </a:r>
                      <a:r>
                        <a:rPr sz="1050" b="0" spc="165" dirty="0">
                          <a:solidFill>
                            <a:srgbClr val="231F20"/>
                          </a:solidFill>
                          <a:latin typeface="Aktiv Grotesk Light"/>
                          <a:cs typeface="Aktiv Grotesk Light"/>
                        </a:rPr>
                        <a:t> </a:t>
                      </a:r>
                      <a:r>
                        <a:rPr sz="1050" b="0" spc="-10" dirty="0">
                          <a:solidFill>
                            <a:srgbClr val="231F20"/>
                          </a:solidFill>
                          <a:latin typeface="Aktiv Grotesk Light"/>
                          <a:cs typeface="Aktiv Grotesk Light"/>
                        </a:rPr>
                        <a:t>Mexico</a:t>
                      </a:r>
                      <a:r>
                        <a:rPr sz="1125" b="0" spc="-15" baseline="18518" dirty="0">
                          <a:solidFill>
                            <a:srgbClr val="231F20"/>
                          </a:solidFill>
                          <a:latin typeface="Aktiv Grotesk Light"/>
                          <a:cs typeface="Aktiv Grotesk Light"/>
                        </a:rPr>
                        <a:t>32</a:t>
                      </a:r>
                      <a:endParaRPr sz="1125" baseline="18518">
                        <a:latin typeface="Aktiv Grotesk Light"/>
                        <a:cs typeface="Aktiv Grotesk Light"/>
                      </a:endParaRPr>
                    </a:p>
                  </a:txBody>
                  <a:tcPr marL="0" marR="0" marT="74930" marB="0">
                    <a:lnT w="19050">
                      <a:solidFill>
                        <a:srgbClr val="C2DCDF"/>
                      </a:solidFill>
                      <a:prstDash val="solid"/>
                    </a:lnT>
                  </a:tcPr>
                </a:tc>
                <a:tc>
                  <a:txBody>
                    <a:bodyPr/>
                    <a:lstStyle/>
                    <a:p>
                      <a:pPr marL="230504">
                        <a:lnSpc>
                          <a:spcPts val="1235"/>
                        </a:lnSpc>
                        <a:spcBef>
                          <a:spcPts val="590"/>
                        </a:spcBef>
                      </a:pPr>
                      <a:r>
                        <a:rPr sz="1050" b="0" spc="-10" dirty="0">
                          <a:solidFill>
                            <a:srgbClr val="231F20"/>
                          </a:solidFill>
                          <a:latin typeface="Aktiv Grotesk Light"/>
                          <a:cs typeface="Aktiv Grotesk Light"/>
                        </a:rPr>
                        <a:t>$42,685,004,179</a:t>
                      </a:r>
                      <a:endParaRPr sz="1050">
                        <a:latin typeface="Aktiv Grotesk Light"/>
                        <a:cs typeface="Aktiv Grotesk Light"/>
                      </a:endParaRPr>
                    </a:p>
                    <a:p>
                      <a:pPr marL="256540">
                        <a:lnSpc>
                          <a:spcPts val="1235"/>
                        </a:lnSpc>
                      </a:pPr>
                      <a:r>
                        <a:rPr sz="1050" b="0" spc="10" dirty="0">
                          <a:solidFill>
                            <a:srgbClr val="231F20"/>
                          </a:solidFill>
                          <a:latin typeface="Aktiv Grotesk Light"/>
                          <a:cs typeface="Aktiv Grotesk Light"/>
                        </a:rPr>
                        <a:t>nationally</a:t>
                      </a:r>
                      <a:r>
                        <a:rPr sz="1050" b="0" spc="155" dirty="0">
                          <a:solidFill>
                            <a:srgbClr val="231F20"/>
                          </a:solidFill>
                          <a:latin typeface="Aktiv Grotesk Light"/>
                          <a:cs typeface="Aktiv Grotesk Light"/>
                        </a:rPr>
                        <a:t> </a:t>
                      </a:r>
                      <a:r>
                        <a:rPr sz="1050" b="0" spc="10" dirty="0">
                          <a:solidFill>
                            <a:srgbClr val="231F20"/>
                          </a:solidFill>
                          <a:latin typeface="Aktiv Grotesk Light"/>
                          <a:cs typeface="Aktiv Grotesk Light"/>
                        </a:rPr>
                        <a:t>per</a:t>
                      </a:r>
                      <a:r>
                        <a:rPr sz="1050" b="0" spc="160" dirty="0">
                          <a:solidFill>
                            <a:srgbClr val="231F20"/>
                          </a:solidFill>
                          <a:latin typeface="Aktiv Grotesk Light"/>
                          <a:cs typeface="Aktiv Grotesk Light"/>
                        </a:rPr>
                        <a:t> </a:t>
                      </a:r>
                      <a:r>
                        <a:rPr sz="1050" b="0" spc="-20" dirty="0">
                          <a:solidFill>
                            <a:srgbClr val="231F20"/>
                          </a:solidFill>
                          <a:latin typeface="Aktiv Grotesk Light"/>
                          <a:cs typeface="Aktiv Grotesk Light"/>
                        </a:rPr>
                        <a:t>year</a:t>
                      </a:r>
                      <a:endParaRPr sz="1050">
                        <a:latin typeface="Aktiv Grotesk Light"/>
                        <a:cs typeface="Aktiv Grotesk Light"/>
                      </a:endParaRPr>
                    </a:p>
                  </a:txBody>
                  <a:tcPr marL="0" marR="0" marT="74930" marB="0">
                    <a:lnT w="19050">
                      <a:solidFill>
                        <a:srgbClr val="C2DCDF"/>
                      </a:solidFill>
                      <a:prstDash val="solid"/>
                    </a:lnT>
                  </a:tcPr>
                </a:tc>
                <a:tc>
                  <a:txBody>
                    <a:bodyPr/>
                    <a:lstStyle/>
                    <a:p>
                      <a:pPr marL="436880" marR="59055" indent="-363220">
                        <a:lnSpc>
                          <a:spcPts val="1210"/>
                        </a:lnSpc>
                        <a:spcBef>
                          <a:spcPts val="670"/>
                        </a:spcBef>
                      </a:pPr>
                      <a:r>
                        <a:rPr sz="1050" b="0" spc="-10" dirty="0">
                          <a:solidFill>
                            <a:srgbClr val="231F20"/>
                          </a:solidFill>
                          <a:latin typeface="Aktiv Grotesk Light"/>
                          <a:cs typeface="Aktiv Grotesk Light"/>
                        </a:rPr>
                        <a:t>$34,267,588,011 (80.3%)</a:t>
                      </a:r>
                      <a:endParaRPr sz="1050">
                        <a:latin typeface="Aktiv Grotesk Light"/>
                        <a:cs typeface="Aktiv Grotesk Light"/>
                      </a:endParaRPr>
                    </a:p>
                  </a:txBody>
                  <a:tcPr marL="0" marR="0" marT="85090" marB="0">
                    <a:lnT w="19050">
                      <a:solidFill>
                        <a:srgbClr val="C2DCDF"/>
                      </a:solidFill>
                      <a:prstDash val="solid"/>
                    </a:lnT>
                  </a:tcPr>
                </a:tc>
                <a:tc>
                  <a:txBody>
                    <a:bodyPr/>
                    <a:lstStyle/>
                    <a:p>
                      <a:pPr marL="502284" marR="140970" indent="-320675">
                        <a:lnSpc>
                          <a:spcPts val="1210"/>
                        </a:lnSpc>
                        <a:spcBef>
                          <a:spcPts val="670"/>
                        </a:spcBef>
                      </a:pPr>
                      <a:r>
                        <a:rPr sz="1050" b="0" spc="-10" dirty="0">
                          <a:solidFill>
                            <a:srgbClr val="231F20"/>
                          </a:solidFill>
                          <a:latin typeface="Aktiv Grotesk Light"/>
                          <a:cs typeface="Aktiv Grotesk Light"/>
                        </a:rPr>
                        <a:t>$7,628,704,777 (17.9%)</a:t>
                      </a:r>
                      <a:endParaRPr sz="1050">
                        <a:latin typeface="Aktiv Grotesk Light"/>
                        <a:cs typeface="Aktiv Grotesk Light"/>
                      </a:endParaRPr>
                    </a:p>
                  </a:txBody>
                  <a:tcPr marL="0" marR="0" marT="85090" marB="0">
                    <a:lnT w="19050">
                      <a:solidFill>
                        <a:srgbClr val="C2DCDF"/>
                      </a:solidFill>
                      <a:prstDash val="solid"/>
                    </a:lnT>
                  </a:tcPr>
                </a:tc>
                <a:tc>
                  <a:txBody>
                    <a:bodyPr/>
                    <a:lstStyle/>
                    <a:p>
                      <a:pPr marL="428625" marR="69850" indent="-306705">
                        <a:lnSpc>
                          <a:spcPts val="1210"/>
                        </a:lnSpc>
                        <a:spcBef>
                          <a:spcPts val="670"/>
                        </a:spcBef>
                      </a:pPr>
                      <a:r>
                        <a:rPr sz="1050" b="0" spc="-10" dirty="0">
                          <a:solidFill>
                            <a:srgbClr val="231F20"/>
                          </a:solidFill>
                          <a:latin typeface="Aktiv Grotesk Light"/>
                          <a:cs typeface="Aktiv Grotesk Light"/>
                        </a:rPr>
                        <a:t>$667,556,950 (1.6%)</a:t>
                      </a:r>
                      <a:endParaRPr sz="1050">
                        <a:latin typeface="Aktiv Grotesk Light"/>
                        <a:cs typeface="Aktiv Grotesk Light"/>
                      </a:endParaRPr>
                    </a:p>
                  </a:txBody>
                  <a:tcPr marL="0" marR="0" marT="85090" marB="0">
                    <a:lnT w="19050">
                      <a:solidFill>
                        <a:srgbClr val="C2DCDF"/>
                      </a:solidFill>
                      <a:prstDash val="solid"/>
                    </a:lnT>
                  </a:tcPr>
                </a:tc>
                <a:tc>
                  <a:txBody>
                    <a:bodyPr/>
                    <a:lstStyle/>
                    <a:p>
                      <a:pPr marL="600710" marR="257175" indent="-320675">
                        <a:lnSpc>
                          <a:spcPts val="1210"/>
                        </a:lnSpc>
                        <a:spcBef>
                          <a:spcPts val="670"/>
                        </a:spcBef>
                      </a:pPr>
                      <a:r>
                        <a:rPr sz="1050" b="0" spc="-10" dirty="0">
                          <a:solidFill>
                            <a:srgbClr val="231F20"/>
                          </a:solidFill>
                          <a:latin typeface="Aktiv Grotesk Light"/>
                          <a:cs typeface="Aktiv Grotesk Light"/>
                        </a:rPr>
                        <a:t>$121,154,441 (&lt;1%)</a:t>
                      </a:r>
                      <a:endParaRPr sz="1050">
                        <a:latin typeface="Aktiv Grotesk Light"/>
                        <a:cs typeface="Aktiv Grotesk Light"/>
                      </a:endParaRPr>
                    </a:p>
                  </a:txBody>
                  <a:tcPr marL="0" marR="0" marT="85090" marB="0">
                    <a:lnT w="19050">
                      <a:solidFill>
                        <a:srgbClr val="C2DCDF"/>
                      </a:solidFill>
                      <a:prstDash val="solid"/>
                    </a:lnT>
                  </a:tcPr>
                </a:tc>
                <a:extLst>
                  <a:ext uri="{0D108BD9-81ED-4DB2-BD59-A6C34878D82A}">
                    <a16:rowId xmlns:a16="http://schemas.microsoft.com/office/drawing/2014/main" val="10001"/>
                  </a:ext>
                </a:extLst>
              </a:tr>
              <a:tr h="375285">
                <a:tc>
                  <a:txBody>
                    <a:bodyPr/>
                    <a:lstStyle/>
                    <a:p>
                      <a:pPr marL="61594">
                        <a:lnSpc>
                          <a:spcPct val="100000"/>
                        </a:lnSpc>
                        <a:spcBef>
                          <a:spcPts val="204"/>
                        </a:spcBef>
                      </a:pPr>
                      <a:r>
                        <a:rPr sz="1050" b="0" dirty="0">
                          <a:solidFill>
                            <a:srgbClr val="231F20"/>
                          </a:solidFill>
                          <a:latin typeface="Aktiv Grotesk Light"/>
                          <a:cs typeface="Aktiv Grotesk Light"/>
                        </a:rPr>
                        <a:t>Forests</a:t>
                      </a:r>
                      <a:r>
                        <a:rPr sz="1050" b="0" spc="165" dirty="0">
                          <a:solidFill>
                            <a:srgbClr val="231F20"/>
                          </a:solidFill>
                          <a:latin typeface="Aktiv Grotesk Light"/>
                          <a:cs typeface="Aktiv Grotesk Light"/>
                        </a:rPr>
                        <a:t> </a:t>
                      </a:r>
                      <a:r>
                        <a:rPr sz="1050" b="0" dirty="0">
                          <a:solidFill>
                            <a:srgbClr val="231F20"/>
                          </a:solidFill>
                          <a:latin typeface="Aktiv Grotesk Light"/>
                          <a:cs typeface="Aktiv Grotesk Light"/>
                        </a:rPr>
                        <a:t>in</a:t>
                      </a:r>
                      <a:r>
                        <a:rPr sz="1050" b="0" spc="165" dirty="0">
                          <a:solidFill>
                            <a:srgbClr val="231F20"/>
                          </a:solidFill>
                          <a:latin typeface="Aktiv Grotesk Light"/>
                          <a:cs typeface="Aktiv Grotesk Light"/>
                        </a:rPr>
                        <a:t> </a:t>
                      </a:r>
                      <a:r>
                        <a:rPr sz="1050" b="0" spc="-10" dirty="0">
                          <a:solidFill>
                            <a:srgbClr val="231F20"/>
                          </a:solidFill>
                          <a:latin typeface="Aktiv Grotesk Light"/>
                          <a:cs typeface="Aktiv Grotesk Light"/>
                        </a:rPr>
                        <a:t>Turkey</a:t>
                      </a:r>
                      <a:r>
                        <a:rPr sz="1125" b="0" spc="-15" baseline="18518" dirty="0">
                          <a:solidFill>
                            <a:srgbClr val="231F20"/>
                          </a:solidFill>
                          <a:latin typeface="Aktiv Grotesk Light"/>
                          <a:cs typeface="Aktiv Grotesk Light"/>
                        </a:rPr>
                        <a:t>33</a:t>
                      </a:r>
                      <a:endParaRPr sz="1125" baseline="18518">
                        <a:latin typeface="Aktiv Grotesk Light"/>
                        <a:cs typeface="Aktiv Grotesk Light"/>
                      </a:endParaRPr>
                    </a:p>
                  </a:txBody>
                  <a:tcPr marL="0" marR="0" marT="26034" marB="0"/>
                </a:tc>
                <a:tc>
                  <a:txBody>
                    <a:bodyPr/>
                    <a:lstStyle/>
                    <a:p>
                      <a:pPr marL="273050">
                        <a:lnSpc>
                          <a:spcPts val="1235"/>
                        </a:lnSpc>
                        <a:spcBef>
                          <a:spcPts val="204"/>
                        </a:spcBef>
                      </a:pPr>
                      <a:r>
                        <a:rPr sz="1050" b="0" spc="-10" dirty="0">
                          <a:solidFill>
                            <a:srgbClr val="231F20"/>
                          </a:solidFill>
                          <a:latin typeface="Aktiv Grotesk Light"/>
                          <a:cs typeface="Aktiv Grotesk Light"/>
                        </a:rPr>
                        <a:t>$1,831,809,157</a:t>
                      </a:r>
                      <a:endParaRPr sz="1050">
                        <a:latin typeface="Aktiv Grotesk Light"/>
                        <a:cs typeface="Aktiv Grotesk Light"/>
                      </a:endParaRPr>
                    </a:p>
                    <a:p>
                      <a:pPr marL="256540">
                        <a:lnSpc>
                          <a:spcPts val="1235"/>
                        </a:lnSpc>
                      </a:pPr>
                      <a:r>
                        <a:rPr sz="1050" b="0" spc="10" dirty="0">
                          <a:solidFill>
                            <a:srgbClr val="231F20"/>
                          </a:solidFill>
                          <a:latin typeface="Aktiv Grotesk Light"/>
                          <a:cs typeface="Aktiv Grotesk Light"/>
                        </a:rPr>
                        <a:t>nationally</a:t>
                      </a:r>
                      <a:r>
                        <a:rPr sz="1050" b="0" spc="155" dirty="0">
                          <a:solidFill>
                            <a:srgbClr val="231F20"/>
                          </a:solidFill>
                          <a:latin typeface="Aktiv Grotesk Light"/>
                          <a:cs typeface="Aktiv Grotesk Light"/>
                        </a:rPr>
                        <a:t> </a:t>
                      </a:r>
                      <a:r>
                        <a:rPr sz="1050" b="0" spc="10" dirty="0">
                          <a:solidFill>
                            <a:srgbClr val="231F20"/>
                          </a:solidFill>
                          <a:latin typeface="Aktiv Grotesk Light"/>
                          <a:cs typeface="Aktiv Grotesk Light"/>
                        </a:rPr>
                        <a:t>per</a:t>
                      </a:r>
                      <a:r>
                        <a:rPr sz="1050" b="0" spc="160" dirty="0">
                          <a:solidFill>
                            <a:srgbClr val="231F20"/>
                          </a:solidFill>
                          <a:latin typeface="Aktiv Grotesk Light"/>
                          <a:cs typeface="Aktiv Grotesk Light"/>
                        </a:rPr>
                        <a:t> </a:t>
                      </a:r>
                      <a:r>
                        <a:rPr sz="1050" b="0" spc="-20" dirty="0">
                          <a:solidFill>
                            <a:srgbClr val="231F20"/>
                          </a:solidFill>
                          <a:latin typeface="Aktiv Grotesk Light"/>
                          <a:cs typeface="Aktiv Grotesk Light"/>
                        </a:rPr>
                        <a:t>year</a:t>
                      </a:r>
                      <a:endParaRPr sz="1050">
                        <a:latin typeface="Aktiv Grotesk Light"/>
                        <a:cs typeface="Aktiv Grotesk Light"/>
                      </a:endParaRPr>
                    </a:p>
                  </a:txBody>
                  <a:tcPr marL="0" marR="0" marT="26034" marB="0"/>
                </a:tc>
                <a:tc>
                  <a:txBody>
                    <a:bodyPr/>
                    <a:lstStyle/>
                    <a:p>
                      <a:pPr marL="436880" marR="100965" indent="-320675">
                        <a:lnSpc>
                          <a:spcPts val="1210"/>
                        </a:lnSpc>
                        <a:spcBef>
                          <a:spcPts val="285"/>
                        </a:spcBef>
                      </a:pPr>
                      <a:r>
                        <a:rPr sz="1050" b="0" spc="-10" dirty="0">
                          <a:solidFill>
                            <a:srgbClr val="231F20"/>
                          </a:solidFill>
                          <a:latin typeface="Aktiv Grotesk Light"/>
                          <a:cs typeface="Aktiv Grotesk Light"/>
                        </a:rPr>
                        <a:t>$1,494,762,715 (81.6%)</a:t>
                      </a:r>
                      <a:endParaRPr sz="1050">
                        <a:latin typeface="Aktiv Grotesk Light"/>
                        <a:cs typeface="Aktiv Grotesk Light"/>
                      </a:endParaRPr>
                    </a:p>
                  </a:txBody>
                  <a:tcPr marL="0" marR="0" marT="36195" marB="0"/>
                </a:tc>
                <a:tc>
                  <a:txBody>
                    <a:bodyPr/>
                    <a:lstStyle/>
                    <a:p>
                      <a:pPr marL="502284" marR="197485" indent="-264160">
                        <a:lnSpc>
                          <a:spcPts val="1210"/>
                        </a:lnSpc>
                        <a:spcBef>
                          <a:spcPts val="285"/>
                        </a:spcBef>
                      </a:pPr>
                      <a:r>
                        <a:rPr sz="1050" b="0" spc="-10" dirty="0">
                          <a:solidFill>
                            <a:srgbClr val="231F20"/>
                          </a:solidFill>
                          <a:latin typeface="Aktiv Grotesk Light"/>
                          <a:cs typeface="Aktiv Grotesk Light"/>
                        </a:rPr>
                        <a:t>$196,078,142 (10.7%)</a:t>
                      </a:r>
                      <a:endParaRPr sz="1050">
                        <a:latin typeface="Aktiv Grotesk Light"/>
                        <a:cs typeface="Aktiv Grotesk Light"/>
                      </a:endParaRPr>
                    </a:p>
                  </a:txBody>
                  <a:tcPr marL="0" marR="0" marT="36195" marB="0"/>
                </a:tc>
                <a:tc>
                  <a:txBody>
                    <a:bodyPr/>
                    <a:lstStyle/>
                    <a:p>
                      <a:pPr marL="428625" marR="69850" indent="-306705">
                        <a:lnSpc>
                          <a:spcPts val="1210"/>
                        </a:lnSpc>
                        <a:spcBef>
                          <a:spcPts val="285"/>
                        </a:spcBef>
                      </a:pPr>
                      <a:r>
                        <a:rPr sz="1050" b="0" spc="-10" dirty="0">
                          <a:solidFill>
                            <a:srgbClr val="231F20"/>
                          </a:solidFill>
                          <a:latin typeface="Aktiv Grotesk Light"/>
                          <a:cs typeface="Aktiv Grotesk Light"/>
                        </a:rPr>
                        <a:t>$139,260,044 (7.6%)</a:t>
                      </a:r>
                      <a:endParaRPr sz="1050">
                        <a:latin typeface="Aktiv Grotesk Light"/>
                        <a:cs typeface="Aktiv Grotesk Light"/>
                      </a:endParaRPr>
                    </a:p>
                  </a:txBody>
                  <a:tcPr marL="0" marR="0" marT="36195" marB="0"/>
                </a:tc>
                <a:tc>
                  <a:txBody>
                    <a:bodyPr/>
                    <a:lstStyle/>
                    <a:p>
                      <a:pPr marL="600710" marR="342265" indent="-235585">
                        <a:lnSpc>
                          <a:spcPts val="1210"/>
                        </a:lnSpc>
                        <a:spcBef>
                          <a:spcPts val="285"/>
                        </a:spcBef>
                      </a:pPr>
                      <a:r>
                        <a:rPr sz="1050" b="0" spc="-10" dirty="0">
                          <a:solidFill>
                            <a:srgbClr val="231F20"/>
                          </a:solidFill>
                          <a:latin typeface="Aktiv Grotesk Light"/>
                          <a:cs typeface="Aktiv Grotesk Light"/>
                        </a:rPr>
                        <a:t>$1,708,256 (&lt;1%)</a:t>
                      </a:r>
                      <a:endParaRPr sz="1050">
                        <a:latin typeface="Aktiv Grotesk Light"/>
                        <a:cs typeface="Aktiv Grotesk Light"/>
                      </a:endParaRPr>
                    </a:p>
                  </a:txBody>
                  <a:tcPr marL="0" marR="0" marT="36195" marB="0"/>
                </a:tc>
                <a:extLst>
                  <a:ext uri="{0D108BD9-81ED-4DB2-BD59-A6C34878D82A}">
                    <a16:rowId xmlns:a16="http://schemas.microsoft.com/office/drawing/2014/main" val="10002"/>
                  </a:ext>
                </a:extLst>
              </a:tr>
              <a:tr h="375285">
                <a:tc>
                  <a:txBody>
                    <a:bodyPr/>
                    <a:lstStyle/>
                    <a:p>
                      <a:pPr marL="61594">
                        <a:lnSpc>
                          <a:spcPct val="100000"/>
                        </a:lnSpc>
                        <a:spcBef>
                          <a:spcPts val="204"/>
                        </a:spcBef>
                      </a:pPr>
                      <a:r>
                        <a:rPr sz="1050" b="0" dirty="0">
                          <a:solidFill>
                            <a:srgbClr val="231F20"/>
                          </a:solidFill>
                          <a:latin typeface="Aktiv Grotesk Light"/>
                          <a:cs typeface="Aktiv Grotesk Light"/>
                        </a:rPr>
                        <a:t>Tropical</a:t>
                      </a:r>
                      <a:r>
                        <a:rPr sz="1050" b="0" spc="160" dirty="0">
                          <a:solidFill>
                            <a:srgbClr val="231F20"/>
                          </a:solidFill>
                          <a:latin typeface="Aktiv Grotesk Light"/>
                          <a:cs typeface="Aktiv Grotesk Light"/>
                        </a:rPr>
                        <a:t> </a:t>
                      </a:r>
                      <a:r>
                        <a:rPr sz="1050" b="0" dirty="0">
                          <a:solidFill>
                            <a:srgbClr val="231F20"/>
                          </a:solidFill>
                          <a:latin typeface="Aktiv Grotesk Light"/>
                          <a:cs typeface="Aktiv Grotesk Light"/>
                        </a:rPr>
                        <a:t>forests</a:t>
                      </a:r>
                      <a:r>
                        <a:rPr sz="1050" b="0" spc="160" dirty="0">
                          <a:solidFill>
                            <a:srgbClr val="231F20"/>
                          </a:solidFill>
                          <a:latin typeface="Aktiv Grotesk Light"/>
                          <a:cs typeface="Aktiv Grotesk Light"/>
                        </a:rPr>
                        <a:t> </a:t>
                      </a:r>
                      <a:r>
                        <a:rPr sz="1050" b="0" dirty="0">
                          <a:solidFill>
                            <a:srgbClr val="231F20"/>
                          </a:solidFill>
                          <a:latin typeface="Aktiv Grotesk Light"/>
                          <a:cs typeface="Aktiv Grotesk Light"/>
                        </a:rPr>
                        <a:t>in</a:t>
                      </a:r>
                      <a:r>
                        <a:rPr sz="1050" b="0" spc="160" dirty="0">
                          <a:solidFill>
                            <a:srgbClr val="231F20"/>
                          </a:solidFill>
                          <a:latin typeface="Aktiv Grotesk Light"/>
                          <a:cs typeface="Aktiv Grotesk Light"/>
                        </a:rPr>
                        <a:t> </a:t>
                      </a:r>
                      <a:r>
                        <a:rPr sz="1050" b="0" spc="-10" dirty="0">
                          <a:solidFill>
                            <a:srgbClr val="231F20"/>
                          </a:solidFill>
                          <a:latin typeface="Aktiv Grotesk Light"/>
                          <a:cs typeface="Aktiv Grotesk Light"/>
                        </a:rPr>
                        <a:t>Brazil</a:t>
                      </a:r>
                      <a:r>
                        <a:rPr sz="1125" b="0" spc="-15" baseline="18518" dirty="0">
                          <a:solidFill>
                            <a:srgbClr val="231F20"/>
                          </a:solidFill>
                          <a:latin typeface="Aktiv Grotesk Light"/>
                          <a:cs typeface="Aktiv Grotesk Light"/>
                        </a:rPr>
                        <a:t>34</a:t>
                      </a:r>
                      <a:endParaRPr sz="1125" baseline="18518">
                        <a:latin typeface="Aktiv Grotesk Light"/>
                        <a:cs typeface="Aktiv Grotesk Light"/>
                      </a:endParaRPr>
                    </a:p>
                  </a:txBody>
                  <a:tcPr marL="0" marR="0" marT="26034" marB="0"/>
                </a:tc>
                <a:tc>
                  <a:txBody>
                    <a:bodyPr/>
                    <a:lstStyle/>
                    <a:p>
                      <a:pPr marL="573405" marR="74930" indent="-401320">
                        <a:lnSpc>
                          <a:spcPts val="1210"/>
                        </a:lnSpc>
                        <a:spcBef>
                          <a:spcPts val="285"/>
                        </a:spcBef>
                      </a:pPr>
                      <a:r>
                        <a:rPr sz="1050" b="0" dirty="0">
                          <a:solidFill>
                            <a:srgbClr val="231F20"/>
                          </a:solidFill>
                          <a:latin typeface="Aktiv Grotesk Light"/>
                          <a:cs typeface="Aktiv Grotesk Light"/>
                        </a:rPr>
                        <a:t>$2,012</a:t>
                      </a:r>
                      <a:r>
                        <a:rPr sz="1050" b="0" spc="165" dirty="0">
                          <a:solidFill>
                            <a:srgbClr val="231F20"/>
                          </a:solidFill>
                          <a:latin typeface="Aktiv Grotesk Light"/>
                          <a:cs typeface="Aktiv Grotesk Light"/>
                        </a:rPr>
                        <a:t> </a:t>
                      </a:r>
                      <a:r>
                        <a:rPr sz="1050" b="0" dirty="0">
                          <a:solidFill>
                            <a:srgbClr val="231F20"/>
                          </a:solidFill>
                          <a:latin typeface="Aktiv Grotesk Light"/>
                          <a:cs typeface="Aktiv Grotesk Light"/>
                        </a:rPr>
                        <a:t>per</a:t>
                      </a:r>
                      <a:r>
                        <a:rPr sz="1050" b="0" spc="170" dirty="0">
                          <a:solidFill>
                            <a:srgbClr val="231F20"/>
                          </a:solidFill>
                          <a:latin typeface="Aktiv Grotesk Light"/>
                          <a:cs typeface="Aktiv Grotesk Light"/>
                        </a:rPr>
                        <a:t> </a:t>
                      </a:r>
                      <a:r>
                        <a:rPr sz="1050" b="0" spc="-10" dirty="0">
                          <a:solidFill>
                            <a:srgbClr val="231F20"/>
                          </a:solidFill>
                          <a:latin typeface="Aktiv Grotesk Light"/>
                          <a:cs typeface="Aktiv Grotesk Light"/>
                        </a:rPr>
                        <a:t>hectare </a:t>
                      </a:r>
                      <a:r>
                        <a:rPr sz="1050" b="0" dirty="0">
                          <a:solidFill>
                            <a:srgbClr val="231F20"/>
                          </a:solidFill>
                          <a:latin typeface="Aktiv Grotesk Light"/>
                          <a:cs typeface="Aktiv Grotesk Light"/>
                        </a:rPr>
                        <a:t>per</a:t>
                      </a:r>
                      <a:r>
                        <a:rPr sz="1050" b="0" spc="120" dirty="0">
                          <a:solidFill>
                            <a:srgbClr val="231F20"/>
                          </a:solidFill>
                          <a:latin typeface="Aktiv Grotesk Light"/>
                          <a:cs typeface="Aktiv Grotesk Light"/>
                        </a:rPr>
                        <a:t> </a:t>
                      </a:r>
                      <a:r>
                        <a:rPr sz="1050" b="0" spc="-20" dirty="0">
                          <a:solidFill>
                            <a:srgbClr val="231F20"/>
                          </a:solidFill>
                          <a:latin typeface="Aktiv Grotesk Light"/>
                          <a:cs typeface="Aktiv Grotesk Light"/>
                        </a:rPr>
                        <a:t>year</a:t>
                      </a:r>
                      <a:endParaRPr sz="1050">
                        <a:latin typeface="Aktiv Grotesk Light"/>
                        <a:cs typeface="Aktiv Grotesk Light"/>
                      </a:endParaRPr>
                    </a:p>
                  </a:txBody>
                  <a:tcPr marL="0" marR="0" marT="36195" marB="0"/>
                </a:tc>
                <a:tc>
                  <a:txBody>
                    <a:bodyPr/>
                    <a:lstStyle/>
                    <a:p>
                      <a:pPr marL="436880" marR="319405" indent="19050">
                        <a:lnSpc>
                          <a:spcPts val="1210"/>
                        </a:lnSpc>
                        <a:spcBef>
                          <a:spcPts val="285"/>
                        </a:spcBef>
                      </a:pPr>
                      <a:r>
                        <a:rPr sz="1050" b="0" spc="-20" dirty="0">
                          <a:solidFill>
                            <a:srgbClr val="231F20"/>
                          </a:solidFill>
                          <a:latin typeface="Aktiv Grotesk Light"/>
                          <a:cs typeface="Aktiv Grotesk Light"/>
                        </a:rPr>
                        <a:t>$948 </a:t>
                      </a:r>
                      <a:r>
                        <a:rPr sz="1050" b="0" spc="-10" dirty="0">
                          <a:solidFill>
                            <a:srgbClr val="231F20"/>
                          </a:solidFill>
                          <a:latin typeface="Aktiv Grotesk Light"/>
                          <a:cs typeface="Aktiv Grotesk Light"/>
                        </a:rPr>
                        <a:t>(47.1%)</a:t>
                      </a:r>
                      <a:endParaRPr sz="1050">
                        <a:latin typeface="Aktiv Grotesk Light"/>
                        <a:cs typeface="Aktiv Grotesk Light"/>
                      </a:endParaRPr>
                    </a:p>
                  </a:txBody>
                  <a:tcPr marL="0" marR="0" marT="36195" marB="0"/>
                </a:tc>
                <a:tc>
                  <a:txBody>
                    <a:bodyPr/>
                    <a:lstStyle/>
                    <a:p>
                      <a:pPr marL="502284" marR="358775" indent="19050">
                        <a:lnSpc>
                          <a:spcPts val="1210"/>
                        </a:lnSpc>
                        <a:spcBef>
                          <a:spcPts val="285"/>
                        </a:spcBef>
                      </a:pPr>
                      <a:r>
                        <a:rPr sz="1050" b="0" spc="-20" dirty="0">
                          <a:solidFill>
                            <a:srgbClr val="231F20"/>
                          </a:solidFill>
                          <a:latin typeface="Aktiv Grotesk Light"/>
                          <a:cs typeface="Aktiv Grotesk Light"/>
                        </a:rPr>
                        <a:t>$715 </a:t>
                      </a:r>
                      <a:r>
                        <a:rPr sz="1050" b="0" spc="-10" dirty="0">
                          <a:solidFill>
                            <a:srgbClr val="231F20"/>
                          </a:solidFill>
                          <a:latin typeface="Aktiv Grotesk Light"/>
                          <a:cs typeface="Aktiv Grotesk Light"/>
                        </a:rPr>
                        <a:t>(35.5%)</a:t>
                      </a:r>
                      <a:endParaRPr sz="1050">
                        <a:latin typeface="Aktiv Grotesk Light"/>
                        <a:cs typeface="Aktiv Grotesk Light"/>
                      </a:endParaRPr>
                    </a:p>
                  </a:txBody>
                  <a:tcPr marL="0" marR="0" marT="36195" marB="0"/>
                </a:tc>
                <a:tc>
                  <a:txBody>
                    <a:bodyPr/>
                    <a:lstStyle/>
                    <a:p>
                      <a:pPr marL="428625" marR="273685" indent="19050">
                        <a:lnSpc>
                          <a:spcPts val="1210"/>
                        </a:lnSpc>
                        <a:spcBef>
                          <a:spcPts val="285"/>
                        </a:spcBef>
                      </a:pPr>
                      <a:r>
                        <a:rPr sz="1050" b="0" spc="-25" dirty="0">
                          <a:solidFill>
                            <a:srgbClr val="231F20"/>
                          </a:solidFill>
                          <a:latin typeface="Aktiv Grotesk Light"/>
                          <a:cs typeface="Aktiv Grotesk Light"/>
                        </a:rPr>
                        <a:t>$31 </a:t>
                      </a:r>
                      <a:r>
                        <a:rPr sz="1050" b="0" spc="-10" dirty="0">
                          <a:solidFill>
                            <a:srgbClr val="231F20"/>
                          </a:solidFill>
                          <a:latin typeface="Aktiv Grotesk Light"/>
                          <a:cs typeface="Aktiv Grotesk Light"/>
                        </a:rPr>
                        <a:t>(1.5%)</a:t>
                      </a:r>
                      <a:endParaRPr sz="1050">
                        <a:latin typeface="Aktiv Grotesk Light"/>
                        <a:cs typeface="Aktiv Grotesk Light"/>
                      </a:endParaRPr>
                    </a:p>
                  </a:txBody>
                  <a:tcPr marL="0" marR="0" marT="36195" marB="0"/>
                </a:tc>
                <a:tc>
                  <a:txBody>
                    <a:bodyPr/>
                    <a:lstStyle/>
                    <a:p>
                      <a:pPr marL="544195" marR="418465" indent="19050">
                        <a:lnSpc>
                          <a:spcPts val="1210"/>
                        </a:lnSpc>
                        <a:spcBef>
                          <a:spcPts val="285"/>
                        </a:spcBef>
                      </a:pPr>
                      <a:r>
                        <a:rPr sz="1050" b="0" spc="-20" dirty="0">
                          <a:solidFill>
                            <a:srgbClr val="231F20"/>
                          </a:solidFill>
                          <a:latin typeface="Aktiv Grotesk Light"/>
                          <a:cs typeface="Aktiv Grotesk Light"/>
                        </a:rPr>
                        <a:t>$318 </a:t>
                      </a:r>
                      <a:r>
                        <a:rPr sz="1050" b="0" spc="-10" dirty="0">
                          <a:solidFill>
                            <a:srgbClr val="231F20"/>
                          </a:solidFill>
                          <a:latin typeface="Aktiv Grotesk Light"/>
                          <a:cs typeface="Aktiv Grotesk Light"/>
                        </a:rPr>
                        <a:t>(15.8%)</a:t>
                      </a:r>
                      <a:endParaRPr sz="1050">
                        <a:latin typeface="Aktiv Grotesk Light"/>
                        <a:cs typeface="Aktiv Grotesk Light"/>
                      </a:endParaRPr>
                    </a:p>
                  </a:txBody>
                  <a:tcPr marL="0" marR="0" marT="36195" marB="0"/>
                </a:tc>
                <a:extLst>
                  <a:ext uri="{0D108BD9-81ED-4DB2-BD59-A6C34878D82A}">
                    <a16:rowId xmlns:a16="http://schemas.microsoft.com/office/drawing/2014/main" val="10003"/>
                  </a:ext>
                </a:extLst>
              </a:tr>
              <a:tr h="381000">
                <a:tc>
                  <a:txBody>
                    <a:bodyPr/>
                    <a:lstStyle/>
                    <a:p>
                      <a:pPr marL="164465" marR="749935" indent="-102870">
                        <a:lnSpc>
                          <a:spcPts val="1210"/>
                        </a:lnSpc>
                        <a:spcBef>
                          <a:spcPts val="285"/>
                        </a:spcBef>
                      </a:pPr>
                      <a:r>
                        <a:rPr sz="1050" b="0" spc="10" dirty="0">
                          <a:solidFill>
                            <a:srgbClr val="231F20"/>
                          </a:solidFill>
                          <a:latin typeface="Aktiv Grotesk Light"/>
                          <a:cs typeface="Aktiv Grotesk Light"/>
                        </a:rPr>
                        <a:t>Mangrove</a:t>
                      </a:r>
                      <a:r>
                        <a:rPr sz="1050" b="0" spc="180" dirty="0">
                          <a:solidFill>
                            <a:srgbClr val="231F20"/>
                          </a:solidFill>
                          <a:latin typeface="Aktiv Grotesk Light"/>
                          <a:cs typeface="Aktiv Grotesk Light"/>
                        </a:rPr>
                        <a:t> </a:t>
                      </a:r>
                      <a:r>
                        <a:rPr sz="1050" b="0" spc="10" dirty="0">
                          <a:solidFill>
                            <a:srgbClr val="231F20"/>
                          </a:solidFill>
                          <a:latin typeface="Aktiv Grotesk Light"/>
                          <a:cs typeface="Aktiv Grotesk Light"/>
                        </a:rPr>
                        <a:t>forests</a:t>
                      </a:r>
                      <a:r>
                        <a:rPr sz="1050" b="0" spc="180" dirty="0">
                          <a:solidFill>
                            <a:srgbClr val="231F20"/>
                          </a:solidFill>
                          <a:latin typeface="Aktiv Grotesk Light"/>
                          <a:cs typeface="Aktiv Grotesk Light"/>
                        </a:rPr>
                        <a:t> </a:t>
                      </a:r>
                      <a:r>
                        <a:rPr sz="1050" b="0" spc="-25" dirty="0">
                          <a:solidFill>
                            <a:srgbClr val="231F20"/>
                          </a:solidFill>
                          <a:latin typeface="Aktiv Grotesk Light"/>
                          <a:cs typeface="Aktiv Grotesk Light"/>
                        </a:rPr>
                        <a:t>in </a:t>
                      </a:r>
                      <a:r>
                        <a:rPr sz="1050" b="0" spc="-10" dirty="0">
                          <a:solidFill>
                            <a:srgbClr val="231F20"/>
                          </a:solidFill>
                          <a:latin typeface="Aktiv Grotesk Light"/>
                          <a:cs typeface="Aktiv Grotesk Light"/>
                        </a:rPr>
                        <a:t>Indonesia</a:t>
                      </a:r>
                      <a:r>
                        <a:rPr sz="1125" b="0" spc="-15" baseline="18518" dirty="0">
                          <a:solidFill>
                            <a:srgbClr val="231F20"/>
                          </a:solidFill>
                          <a:latin typeface="Aktiv Grotesk Light"/>
                          <a:cs typeface="Aktiv Grotesk Light"/>
                        </a:rPr>
                        <a:t>35</a:t>
                      </a:r>
                      <a:endParaRPr sz="1125" baseline="18518">
                        <a:latin typeface="Aktiv Grotesk Light"/>
                        <a:cs typeface="Aktiv Grotesk Light"/>
                      </a:endParaRPr>
                    </a:p>
                  </a:txBody>
                  <a:tcPr marL="0" marR="0" marT="36195" marB="0"/>
                </a:tc>
                <a:tc>
                  <a:txBody>
                    <a:bodyPr/>
                    <a:lstStyle/>
                    <a:p>
                      <a:pPr marL="312420" marR="113030" indent="34925">
                        <a:lnSpc>
                          <a:spcPts val="1210"/>
                        </a:lnSpc>
                        <a:spcBef>
                          <a:spcPts val="285"/>
                        </a:spcBef>
                      </a:pPr>
                      <a:r>
                        <a:rPr sz="1050" b="0" spc="10" dirty="0">
                          <a:solidFill>
                            <a:srgbClr val="231F20"/>
                          </a:solidFill>
                          <a:latin typeface="Aktiv Grotesk Light"/>
                          <a:cs typeface="Aktiv Grotesk Light"/>
                        </a:rPr>
                        <a:t>$379,616</a:t>
                      </a:r>
                      <a:r>
                        <a:rPr sz="1050" b="0" spc="210" dirty="0">
                          <a:solidFill>
                            <a:srgbClr val="231F20"/>
                          </a:solidFill>
                          <a:latin typeface="Aktiv Grotesk Light"/>
                          <a:cs typeface="Aktiv Grotesk Light"/>
                        </a:rPr>
                        <a:t> </a:t>
                      </a:r>
                      <a:r>
                        <a:rPr sz="1050" b="0" spc="-25" dirty="0">
                          <a:solidFill>
                            <a:srgbClr val="231F20"/>
                          </a:solidFill>
                          <a:latin typeface="Aktiv Grotesk Light"/>
                          <a:cs typeface="Aktiv Grotesk Light"/>
                        </a:rPr>
                        <a:t>per </a:t>
                      </a:r>
                      <a:r>
                        <a:rPr sz="1050" b="0" dirty="0">
                          <a:solidFill>
                            <a:srgbClr val="231F20"/>
                          </a:solidFill>
                          <a:latin typeface="Aktiv Grotesk Light"/>
                          <a:cs typeface="Aktiv Grotesk Light"/>
                        </a:rPr>
                        <a:t>hectare</a:t>
                      </a:r>
                      <a:r>
                        <a:rPr sz="1050" b="0" spc="185" dirty="0">
                          <a:solidFill>
                            <a:srgbClr val="231F20"/>
                          </a:solidFill>
                          <a:latin typeface="Aktiv Grotesk Light"/>
                          <a:cs typeface="Aktiv Grotesk Light"/>
                        </a:rPr>
                        <a:t> </a:t>
                      </a:r>
                      <a:r>
                        <a:rPr sz="1050" b="0" dirty="0">
                          <a:solidFill>
                            <a:srgbClr val="231F20"/>
                          </a:solidFill>
                          <a:latin typeface="Aktiv Grotesk Light"/>
                          <a:cs typeface="Aktiv Grotesk Light"/>
                        </a:rPr>
                        <a:t>per</a:t>
                      </a:r>
                      <a:r>
                        <a:rPr sz="1050" b="0" spc="185" dirty="0">
                          <a:solidFill>
                            <a:srgbClr val="231F20"/>
                          </a:solidFill>
                          <a:latin typeface="Aktiv Grotesk Light"/>
                          <a:cs typeface="Aktiv Grotesk Light"/>
                        </a:rPr>
                        <a:t> </a:t>
                      </a:r>
                      <a:r>
                        <a:rPr sz="1050" b="0" spc="-20" dirty="0">
                          <a:solidFill>
                            <a:srgbClr val="231F20"/>
                          </a:solidFill>
                          <a:latin typeface="Aktiv Grotesk Light"/>
                          <a:cs typeface="Aktiv Grotesk Light"/>
                        </a:rPr>
                        <a:t>year</a:t>
                      </a:r>
                      <a:endParaRPr sz="1050">
                        <a:latin typeface="Aktiv Grotesk Light"/>
                        <a:cs typeface="Aktiv Grotesk Light"/>
                      </a:endParaRPr>
                    </a:p>
                  </a:txBody>
                  <a:tcPr marL="0" marR="0" marT="36195" marB="0"/>
                </a:tc>
                <a:tc>
                  <a:txBody>
                    <a:bodyPr/>
                    <a:lstStyle/>
                    <a:p>
                      <a:pPr marL="479425" marR="341630" indent="-122555">
                        <a:lnSpc>
                          <a:spcPts val="1210"/>
                        </a:lnSpc>
                        <a:spcBef>
                          <a:spcPts val="285"/>
                        </a:spcBef>
                      </a:pPr>
                      <a:r>
                        <a:rPr sz="1050" b="0" spc="-10" dirty="0">
                          <a:solidFill>
                            <a:srgbClr val="231F20"/>
                          </a:solidFill>
                          <a:latin typeface="Aktiv Grotesk Light"/>
                          <a:cs typeface="Aktiv Grotesk Light"/>
                        </a:rPr>
                        <a:t>$13,973 (3.7%)</a:t>
                      </a:r>
                      <a:endParaRPr sz="1050">
                        <a:latin typeface="Aktiv Grotesk Light"/>
                        <a:cs typeface="Aktiv Grotesk Light"/>
                      </a:endParaRPr>
                    </a:p>
                  </a:txBody>
                  <a:tcPr marL="0" marR="0" marT="36195" marB="0"/>
                </a:tc>
                <a:tc>
                  <a:txBody>
                    <a:bodyPr/>
                    <a:lstStyle/>
                    <a:p>
                      <a:pPr marL="502284" marR="339090" indent="-122555">
                        <a:lnSpc>
                          <a:spcPts val="1210"/>
                        </a:lnSpc>
                        <a:spcBef>
                          <a:spcPts val="285"/>
                        </a:spcBef>
                      </a:pPr>
                      <a:r>
                        <a:rPr sz="1050" b="0" spc="-10" dirty="0">
                          <a:solidFill>
                            <a:srgbClr val="231F20"/>
                          </a:solidFill>
                          <a:latin typeface="Aktiv Grotesk Light"/>
                          <a:cs typeface="Aktiv Grotesk Light"/>
                        </a:rPr>
                        <a:t>$362,835 (95.6%)</a:t>
                      </a:r>
                      <a:endParaRPr sz="1050">
                        <a:latin typeface="Aktiv Grotesk Light"/>
                        <a:cs typeface="Aktiv Grotesk Light"/>
                      </a:endParaRPr>
                    </a:p>
                  </a:txBody>
                  <a:tcPr marL="0" marR="0" marT="36195" marB="0"/>
                </a:tc>
                <a:tc>
                  <a:txBody>
                    <a:bodyPr/>
                    <a:lstStyle/>
                    <a:p>
                      <a:pPr marL="442595" marR="287655" indent="-94615">
                        <a:lnSpc>
                          <a:spcPts val="1210"/>
                        </a:lnSpc>
                        <a:spcBef>
                          <a:spcPts val="285"/>
                        </a:spcBef>
                      </a:pPr>
                      <a:r>
                        <a:rPr sz="1050" b="0" spc="-10" dirty="0">
                          <a:solidFill>
                            <a:srgbClr val="231F20"/>
                          </a:solidFill>
                          <a:latin typeface="Aktiv Grotesk Light"/>
                          <a:cs typeface="Aktiv Grotesk Light"/>
                        </a:rPr>
                        <a:t>$1,240 (&lt;1%)</a:t>
                      </a:r>
                      <a:endParaRPr sz="1050">
                        <a:latin typeface="Aktiv Grotesk Light"/>
                        <a:cs typeface="Aktiv Grotesk Light"/>
                      </a:endParaRPr>
                    </a:p>
                  </a:txBody>
                  <a:tcPr marL="0" marR="0" marT="36195" marB="0"/>
                </a:tc>
                <a:tc>
                  <a:txBody>
                    <a:bodyPr/>
                    <a:lstStyle/>
                    <a:p>
                      <a:pPr marL="600710" marR="474980" indent="-94615">
                        <a:lnSpc>
                          <a:spcPts val="1210"/>
                        </a:lnSpc>
                        <a:spcBef>
                          <a:spcPts val="285"/>
                        </a:spcBef>
                      </a:pPr>
                      <a:r>
                        <a:rPr sz="1050" b="0" spc="-10" dirty="0">
                          <a:solidFill>
                            <a:srgbClr val="231F20"/>
                          </a:solidFill>
                          <a:latin typeface="Aktiv Grotesk Light"/>
                          <a:cs typeface="Aktiv Grotesk Light"/>
                        </a:rPr>
                        <a:t>$1,568 (&lt;1%)</a:t>
                      </a:r>
                      <a:endParaRPr sz="1050">
                        <a:latin typeface="Aktiv Grotesk Light"/>
                        <a:cs typeface="Aktiv Grotesk Light"/>
                      </a:endParaRPr>
                    </a:p>
                  </a:txBody>
                  <a:tcPr marL="0" marR="0" marT="36195" marB="0"/>
                </a:tc>
                <a:extLst>
                  <a:ext uri="{0D108BD9-81ED-4DB2-BD59-A6C34878D82A}">
                    <a16:rowId xmlns:a16="http://schemas.microsoft.com/office/drawing/2014/main" val="10004"/>
                  </a:ext>
                </a:extLst>
              </a:tr>
              <a:tr h="421640">
                <a:tc>
                  <a:txBody>
                    <a:bodyPr/>
                    <a:lstStyle/>
                    <a:p>
                      <a:pPr marL="164465" marR="164465" indent="-102870">
                        <a:lnSpc>
                          <a:spcPts val="1210"/>
                        </a:lnSpc>
                        <a:spcBef>
                          <a:spcPts val="335"/>
                        </a:spcBef>
                      </a:pPr>
                      <a:r>
                        <a:rPr sz="1050" b="0" spc="10" dirty="0">
                          <a:solidFill>
                            <a:srgbClr val="231F20"/>
                          </a:solidFill>
                          <a:latin typeface="Aktiv Grotesk Light"/>
                          <a:cs typeface="Aktiv Grotesk Light"/>
                        </a:rPr>
                        <a:t>UNESCO</a:t>
                      </a:r>
                      <a:r>
                        <a:rPr sz="1050" b="0" spc="175" dirty="0">
                          <a:solidFill>
                            <a:srgbClr val="231F20"/>
                          </a:solidFill>
                          <a:latin typeface="Aktiv Grotesk Light"/>
                          <a:cs typeface="Aktiv Grotesk Light"/>
                        </a:rPr>
                        <a:t> </a:t>
                      </a:r>
                      <a:r>
                        <a:rPr sz="1050" b="0" spc="10" dirty="0">
                          <a:solidFill>
                            <a:srgbClr val="231F20"/>
                          </a:solidFill>
                          <a:latin typeface="Aktiv Grotesk Light"/>
                          <a:cs typeface="Aktiv Grotesk Light"/>
                        </a:rPr>
                        <a:t>World</a:t>
                      </a:r>
                      <a:r>
                        <a:rPr sz="1050" b="0" spc="180" dirty="0">
                          <a:solidFill>
                            <a:srgbClr val="231F20"/>
                          </a:solidFill>
                          <a:latin typeface="Aktiv Grotesk Light"/>
                          <a:cs typeface="Aktiv Grotesk Light"/>
                        </a:rPr>
                        <a:t> </a:t>
                      </a:r>
                      <a:r>
                        <a:rPr sz="1050" b="0" spc="-10" dirty="0">
                          <a:solidFill>
                            <a:srgbClr val="231F20"/>
                          </a:solidFill>
                          <a:latin typeface="Aktiv Grotesk Light"/>
                          <a:cs typeface="Aktiv Grotesk Light"/>
                        </a:rPr>
                        <a:t>Heritage </a:t>
                      </a:r>
                      <a:r>
                        <a:rPr sz="1050" b="0" dirty="0">
                          <a:solidFill>
                            <a:srgbClr val="231F20"/>
                          </a:solidFill>
                          <a:latin typeface="Aktiv Grotesk Light"/>
                          <a:cs typeface="Aktiv Grotesk Light"/>
                        </a:rPr>
                        <a:t>Site—Viñales</a:t>
                      </a:r>
                      <a:r>
                        <a:rPr sz="1050" b="0" spc="215" dirty="0">
                          <a:solidFill>
                            <a:srgbClr val="231F20"/>
                          </a:solidFill>
                          <a:latin typeface="Aktiv Grotesk Light"/>
                          <a:cs typeface="Aktiv Grotesk Light"/>
                        </a:rPr>
                        <a:t> </a:t>
                      </a:r>
                      <a:r>
                        <a:rPr sz="1050" b="0" dirty="0">
                          <a:solidFill>
                            <a:srgbClr val="231F20"/>
                          </a:solidFill>
                          <a:latin typeface="Aktiv Grotesk Light"/>
                          <a:cs typeface="Aktiv Grotesk Light"/>
                        </a:rPr>
                        <a:t>Valley,</a:t>
                      </a:r>
                      <a:r>
                        <a:rPr sz="1050" b="0" spc="220" dirty="0">
                          <a:solidFill>
                            <a:srgbClr val="231F20"/>
                          </a:solidFill>
                          <a:latin typeface="Aktiv Grotesk Light"/>
                          <a:cs typeface="Aktiv Grotesk Light"/>
                        </a:rPr>
                        <a:t> </a:t>
                      </a:r>
                      <a:r>
                        <a:rPr sz="1050" b="0" spc="-10" dirty="0">
                          <a:solidFill>
                            <a:srgbClr val="231F20"/>
                          </a:solidFill>
                          <a:latin typeface="Aktiv Grotesk Light"/>
                          <a:cs typeface="Aktiv Grotesk Light"/>
                        </a:rPr>
                        <a:t>Cuba</a:t>
                      </a:r>
                      <a:r>
                        <a:rPr sz="1125" b="0" spc="-15" baseline="18518" dirty="0">
                          <a:solidFill>
                            <a:srgbClr val="231F20"/>
                          </a:solidFill>
                          <a:latin typeface="Aktiv Grotesk Light"/>
                          <a:cs typeface="Aktiv Grotesk Light"/>
                        </a:rPr>
                        <a:t>36</a:t>
                      </a:r>
                      <a:endParaRPr sz="1125" baseline="18518">
                        <a:latin typeface="Aktiv Grotesk Light"/>
                        <a:cs typeface="Aktiv Grotesk Light"/>
                      </a:endParaRPr>
                    </a:p>
                  </a:txBody>
                  <a:tcPr marL="0" marR="0" marT="42545" marB="0">
                    <a:lnB w="19050">
                      <a:solidFill>
                        <a:srgbClr val="99C6CB"/>
                      </a:solidFill>
                      <a:prstDash val="solid"/>
                    </a:lnB>
                  </a:tcPr>
                </a:tc>
                <a:tc>
                  <a:txBody>
                    <a:bodyPr/>
                    <a:lstStyle/>
                    <a:p>
                      <a:pPr marL="588645" marR="250825" indent="-241300">
                        <a:lnSpc>
                          <a:spcPts val="1210"/>
                        </a:lnSpc>
                        <a:spcBef>
                          <a:spcPts val="335"/>
                        </a:spcBef>
                      </a:pPr>
                      <a:r>
                        <a:rPr sz="1050" b="0" spc="10" dirty="0">
                          <a:solidFill>
                            <a:srgbClr val="231F20"/>
                          </a:solidFill>
                          <a:latin typeface="Aktiv Grotesk Light"/>
                          <a:cs typeface="Aktiv Grotesk Light"/>
                        </a:rPr>
                        <a:t>$281,803</a:t>
                      </a:r>
                      <a:r>
                        <a:rPr sz="1050" b="0" spc="210" dirty="0">
                          <a:solidFill>
                            <a:srgbClr val="231F20"/>
                          </a:solidFill>
                          <a:latin typeface="Aktiv Grotesk Light"/>
                          <a:cs typeface="Aktiv Grotesk Light"/>
                        </a:rPr>
                        <a:t> </a:t>
                      </a:r>
                      <a:r>
                        <a:rPr sz="1050" b="0" spc="-25" dirty="0">
                          <a:solidFill>
                            <a:srgbClr val="231F20"/>
                          </a:solidFill>
                          <a:latin typeface="Aktiv Grotesk Light"/>
                          <a:cs typeface="Aktiv Grotesk Light"/>
                        </a:rPr>
                        <a:t>per </a:t>
                      </a:r>
                      <a:r>
                        <a:rPr sz="1050" b="0" spc="-10" dirty="0">
                          <a:solidFill>
                            <a:srgbClr val="231F20"/>
                          </a:solidFill>
                          <a:latin typeface="Aktiv Grotesk Light"/>
                          <a:cs typeface="Aktiv Grotesk Light"/>
                        </a:rPr>
                        <a:t>hectare</a:t>
                      </a:r>
                      <a:endParaRPr sz="1050">
                        <a:latin typeface="Aktiv Grotesk Light"/>
                        <a:cs typeface="Aktiv Grotesk Light"/>
                      </a:endParaRPr>
                    </a:p>
                  </a:txBody>
                  <a:tcPr marL="0" marR="0" marT="42545" marB="0">
                    <a:lnB w="19050">
                      <a:solidFill>
                        <a:srgbClr val="99C6CB"/>
                      </a:solidFill>
                      <a:prstDash val="solid"/>
                    </a:lnB>
                  </a:tcPr>
                </a:tc>
                <a:tc>
                  <a:txBody>
                    <a:bodyPr/>
                    <a:lstStyle/>
                    <a:p>
                      <a:pPr marL="479425" marR="341630" indent="-122555">
                        <a:lnSpc>
                          <a:spcPts val="1210"/>
                        </a:lnSpc>
                        <a:spcBef>
                          <a:spcPts val="335"/>
                        </a:spcBef>
                      </a:pPr>
                      <a:r>
                        <a:rPr sz="1050" b="0" spc="-10" dirty="0">
                          <a:solidFill>
                            <a:srgbClr val="231F20"/>
                          </a:solidFill>
                          <a:latin typeface="Aktiv Grotesk Light"/>
                          <a:cs typeface="Aktiv Grotesk Light"/>
                        </a:rPr>
                        <a:t>$14,075 (5.0%)</a:t>
                      </a:r>
                      <a:endParaRPr sz="1050">
                        <a:latin typeface="Aktiv Grotesk Light"/>
                        <a:cs typeface="Aktiv Grotesk Light"/>
                      </a:endParaRPr>
                    </a:p>
                  </a:txBody>
                  <a:tcPr marL="0" marR="0" marT="42545" marB="0">
                    <a:lnB w="19050">
                      <a:solidFill>
                        <a:srgbClr val="99C6CB"/>
                      </a:solidFill>
                      <a:prstDash val="solid"/>
                    </a:lnB>
                  </a:tcPr>
                </a:tc>
                <a:tc>
                  <a:txBody>
                    <a:bodyPr/>
                    <a:lstStyle/>
                    <a:p>
                      <a:pPr marL="502284" marR="358775" indent="-80010">
                        <a:lnSpc>
                          <a:spcPts val="1210"/>
                        </a:lnSpc>
                        <a:spcBef>
                          <a:spcPts val="335"/>
                        </a:spcBef>
                      </a:pPr>
                      <a:r>
                        <a:rPr sz="1050" b="0" spc="-10" dirty="0">
                          <a:solidFill>
                            <a:srgbClr val="231F20"/>
                          </a:solidFill>
                          <a:latin typeface="Aktiv Grotesk Light"/>
                          <a:cs typeface="Aktiv Grotesk Light"/>
                        </a:rPr>
                        <a:t>$34,586 (12.3%)</a:t>
                      </a:r>
                      <a:endParaRPr sz="1050">
                        <a:latin typeface="Aktiv Grotesk Light"/>
                        <a:cs typeface="Aktiv Grotesk Light"/>
                      </a:endParaRPr>
                    </a:p>
                  </a:txBody>
                  <a:tcPr marL="0" marR="0" marT="42545" marB="0">
                    <a:lnB w="19050">
                      <a:solidFill>
                        <a:srgbClr val="99C6CB"/>
                      </a:solidFill>
                      <a:prstDash val="solid"/>
                    </a:lnB>
                  </a:tcPr>
                </a:tc>
                <a:tc>
                  <a:txBody>
                    <a:bodyPr/>
                    <a:lstStyle/>
                    <a:p>
                      <a:pPr marL="386080" marR="231140" indent="-80010">
                        <a:lnSpc>
                          <a:spcPts val="1210"/>
                        </a:lnSpc>
                        <a:spcBef>
                          <a:spcPts val="335"/>
                        </a:spcBef>
                      </a:pPr>
                      <a:r>
                        <a:rPr sz="1050" b="0" spc="-10" dirty="0">
                          <a:solidFill>
                            <a:srgbClr val="231F20"/>
                          </a:solidFill>
                          <a:latin typeface="Aktiv Grotesk Light"/>
                          <a:cs typeface="Aktiv Grotesk Light"/>
                        </a:rPr>
                        <a:t>$64,534 (22.9%)</a:t>
                      </a:r>
                      <a:endParaRPr sz="1050">
                        <a:latin typeface="Aktiv Grotesk Light"/>
                        <a:cs typeface="Aktiv Grotesk Light"/>
                      </a:endParaRPr>
                    </a:p>
                  </a:txBody>
                  <a:tcPr marL="0" marR="0" marT="42545" marB="0">
                    <a:lnB w="19050">
                      <a:solidFill>
                        <a:srgbClr val="99C6CB"/>
                      </a:solidFill>
                      <a:prstDash val="solid"/>
                    </a:lnB>
                  </a:tcPr>
                </a:tc>
                <a:tc>
                  <a:txBody>
                    <a:bodyPr/>
                    <a:lstStyle/>
                    <a:p>
                      <a:pPr marL="544195" marR="398780" indent="-122555">
                        <a:lnSpc>
                          <a:spcPts val="1210"/>
                        </a:lnSpc>
                        <a:spcBef>
                          <a:spcPts val="335"/>
                        </a:spcBef>
                      </a:pPr>
                      <a:r>
                        <a:rPr sz="1050" b="0" spc="-10" dirty="0">
                          <a:solidFill>
                            <a:srgbClr val="231F20"/>
                          </a:solidFill>
                          <a:latin typeface="Aktiv Grotesk Light"/>
                          <a:cs typeface="Aktiv Grotesk Light"/>
                        </a:rPr>
                        <a:t>$168,608 (59.8%)</a:t>
                      </a:r>
                      <a:endParaRPr sz="1050">
                        <a:latin typeface="Aktiv Grotesk Light"/>
                        <a:cs typeface="Aktiv Grotesk Light"/>
                      </a:endParaRPr>
                    </a:p>
                  </a:txBody>
                  <a:tcPr marL="0" marR="0" marT="42545" marB="0">
                    <a:lnB w="19050">
                      <a:solidFill>
                        <a:srgbClr val="99C6CB"/>
                      </a:solidFill>
                      <a:prstDash val="solid"/>
                    </a:lnB>
                  </a:tcPr>
                </a:tc>
                <a:extLst>
                  <a:ext uri="{0D108BD9-81ED-4DB2-BD59-A6C34878D82A}">
                    <a16:rowId xmlns:a16="http://schemas.microsoft.com/office/drawing/2014/main" val="10005"/>
                  </a:ext>
                </a:extLst>
              </a:tr>
            </a:tbl>
          </a:graphicData>
        </a:graphic>
      </p:graphicFrame>
      <p:sp>
        <p:nvSpPr>
          <p:cNvPr id="3" name="object 3" title="TABLE 7.1 Examples of studies that have attempted to quantify the total economic value (TEV) of ecosystems by calculating the various types of values"/>
          <p:cNvSpPr txBox="1"/>
          <p:nvPr/>
        </p:nvSpPr>
        <p:spPr>
          <a:xfrm>
            <a:off x="1842336" y="4426473"/>
            <a:ext cx="7302500" cy="332740"/>
          </a:xfrm>
          <a:prstGeom prst="rect">
            <a:avLst/>
          </a:prstGeom>
        </p:spPr>
        <p:txBody>
          <a:bodyPr vert="horz" wrap="square" lIns="0" tIns="12700" rIns="0" bIns="0" rtlCol="0">
            <a:spAutoFit/>
          </a:bodyPr>
          <a:lstStyle/>
          <a:p>
            <a:pPr marL="12700" marR="5080">
              <a:lnSpc>
                <a:spcPct val="106100"/>
              </a:lnSpc>
              <a:spcBef>
                <a:spcPts val="100"/>
              </a:spcBef>
            </a:pPr>
            <a:r>
              <a:rPr sz="950" b="0" i="1" spc="20" dirty="0">
                <a:solidFill>
                  <a:srgbClr val="231F20"/>
                </a:solidFill>
                <a:latin typeface="Aktiv Grotesk Light"/>
                <a:cs typeface="Aktiv Grotesk Light"/>
              </a:rPr>
              <a:t>Note</a:t>
            </a:r>
            <a:r>
              <a:rPr sz="950" b="0" spc="20" dirty="0">
                <a:solidFill>
                  <a:srgbClr val="231F20"/>
                </a:solidFill>
                <a:latin typeface="Aktiv Grotesk Light"/>
                <a:cs typeface="Aktiv Grotesk Light"/>
              </a:rPr>
              <a:t>:</a:t>
            </a:r>
            <a:r>
              <a:rPr sz="950" b="0" spc="105" dirty="0">
                <a:solidFill>
                  <a:srgbClr val="231F20"/>
                </a:solidFill>
                <a:latin typeface="Aktiv Grotesk Light"/>
                <a:cs typeface="Aktiv Grotesk Light"/>
              </a:rPr>
              <a:t> </a:t>
            </a:r>
            <a:r>
              <a:rPr sz="950" b="0" spc="45" dirty="0">
                <a:solidFill>
                  <a:srgbClr val="231F20"/>
                </a:solidFill>
                <a:latin typeface="Aktiv Grotesk Light"/>
                <a:cs typeface="Aktiv Grotesk Light"/>
              </a:rPr>
              <a:t>Monetary</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estimates</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from</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the</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original</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studies</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have</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been</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converted</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to</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2018</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U.S.</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dollars.</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Values</a:t>
            </a:r>
            <a:r>
              <a:rPr sz="950" b="0" spc="105" dirty="0">
                <a:solidFill>
                  <a:srgbClr val="231F20"/>
                </a:solidFill>
                <a:latin typeface="Aktiv Grotesk Light"/>
                <a:cs typeface="Aktiv Grotesk Light"/>
              </a:rPr>
              <a:t> </a:t>
            </a:r>
            <a:r>
              <a:rPr sz="950" b="0" spc="20" dirty="0">
                <a:solidFill>
                  <a:srgbClr val="231F20"/>
                </a:solidFill>
                <a:latin typeface="Aktiv Grotesk Light"/>
                <a:cs typeface="Aktiv Grotesk Light"/>
              </a:rPr>
              <a:t>in</a:t>
            </a:r>
            <a:r>
              <a:rPr sz="950" b="0" spc="110" dirty="0">
                <a:solidFill>
                  <a:srgbClr val="231F20"/>
                </a:solidFill>
                <a:latin typeface="Aktiv Grotesk Light"/>
                <a:cs typeface="Aktiv Grotesk Light"/>
              </a:rPr>
              <a:t> </a:t>
            </a:r>
            <a:r>
              <a:rPr sz="950" b="0" spc="20" dirty="0">
                <a:solidFill>
                  <a:srgbClr val="231F20"/>
                </a:solidFill>
                <a:latin typeface="Aktiv Grotesk Light"/>
                <a:cs typeface="Aktiv Grotesk Light"/>
              </a:rPr>
              <a:t>parentheses</a:t>
            </a:r>
            <a:r>
              <a:rPr sz="950" b="0" spc="105" dirty="0">
                <a:solidFill>
                  <a:srgbClr val="231F20"/>
                </a:solidFill>
                <a:latin typeface="Aktiv Grotesk Light"/>
                <a:cs typeface="Aktiv Grotesk Light"/>
              </a:rPr>
              <a:t> </a:t>
            </a:r>
            <a:r>
              <a:rPr sz="950" b="0" spc="-10" dirty="0">
                <a:solidFill>
                  <a:srgbClr val="231F20"/>
                </a:solidFill>
                <a:latin typeface="Aktiv Grotesk Light"/>
                <a:cs typeface="Aktiv Grotesk Light"/>
              </a:rPr>
              <a:t>represent </a:t>
            </a:r>
            <a:r>
              <a:rPr sz="950" b="0" spc="30" dirty="0">
                <a:solidFill>
                  <a:srgbClr val="231F20"/>
                </a:solidFill>
                <a:latin typeface="Aktiv Grotesk Light"/>
                <a:cs typeface="Aktiv Grotesk Light"/>
              </a:rPr>
              <a:t>percentages</a:t>
            </a:r>
            <a:r>
              <a:rPr sz="950" b="0" spc="90" dirty="0">
                <a:solidFill>
                  <a:srgbClr val="231F20"/>
                </a:solidFill>
                <a:latin typeface="Aktiv Grotesk Light"/>
                <a:cs typeface="Aktiv Grotesk Light"/>
              </a:rPr>
              <a:t> </a:t>
            </a:r>
            <a:r>
              <a:rPr sz="950" b="0" spc="30" dirty="0">
                <a:solidFill>
                  <a:srgbClr val="231F20"/>
                </a:solidFill>
                <a:latin typeface="Aktiv Grotesk Light"/>
                <a:cs typeface="Aktiv Grotesk Light"/>
              </a:rPr>
              <a:t>of</a:t>
            </a:r>
            <a:r>
              <a:rPr sz="950" b="0" spc="95" dirty="0">
                <a:solidFill>
                  <a:srgbClr val="231F20"/>
                </a:solidFill>
                <a:latin typeface="Aktiv Grotesk Light"/>
                <a:cs typeface="Aktiv Grotesk Light"/>
              </a:rPr>
              <a:t> </a:t>
            </a:r>
            <a:r>
              <a:rPr sz="950" b="0" spc="-20" dirty="0">
                <a:solidFill>
                  <a:srgbClr val="231F20"/>
                </a:solidFill>
                <a:latin typeface="Aktiv Grotesk Light"/>
                <a:cs typeface="Aktiv Grotesk Light"/>
              </a:rPr>
              <a:t>TEV.</a:t>
            </a:r>
            <a:endParaRPr sz="950">
              <a:latin typeface="Aktiv Grotesk Light"/>
              <a:cs typeface="Aktiv Grotesk Light"/>
            </a:endParaRPr>
          </a:p>
        </p:txBody>
      </p:sp>
      <p:sp>
        <p:nvSpPr>
          <p:cNvPr id="4" name="Title 3"/>
          <p:cNvSpPr>
            <a:spLocks noGrp="1"/>
          </p:cNvSpPr>
          <p:nvPr>
            <p:ph type="title"/>
          </p:nvPr>
        </p:nvSpPr>
        <p:spPr>
          <a:xfrm>
            <a:off x="0" y="0"/>
            <a:ext cx="12192000" cy="646331"/>
          </a:xfrm>
        </p:spPr>
        <p:txBody>
          <a:bodyPr/>
          <a:lstStyle/>
          <a:p>
            <a:r>
              <a:rPr lang="en-US" b="1" dirty="0"/>
              <a:t>TABLE 7.1 </a:t>
            </a:r>
            <a:r>
              <a:rPr lang="en-US" dirty="0"/>
              <a:t>Examples of studies that have attempted to quantify the total economic value (TEV) of ecosystems by calculating the various types of values</a:t>
            </a:r>
            <a:endParaRPr lang="en-IN" dirty="0"/>
          </a:p>
        </p:txBody>
      </p:sp>
    </p:spTree>
    <p:extLst>
      <p:ext uri="{BB962C8B-B14F-4D97-AF65-F5344CB8AC3E}">
        <p14:creationId xmlns:p14="http://schemas.microsoft.com/office/powerpoint/2010/main" val="2080936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7.10 </a:t>
            </a:r>
            <a:r>
              <a:rPr lang="en-US" dirty="0"/>
              <a:t>The value of forest ecosystem services in select countries. </a:t>
            </a:r>
          </a:p>
        </p:txBody>
      </p:sp>
      <p:pic>
        <p:nvPicPr>
          <p:cNvPr id="2" name="Picture 1" descr="A column graph shows the commonly measured economic values, and nonmarketed and other economic values in select countries. Grazing, and timber and fuelwood are measured economic values. Carbon sequestration, watershed protection, non-timber forest products, and recreation and hunting are nonmarketed and other economic values. Approximate data from the graph for total economic value dollars per hectare, presented in the format, country: grazing, timber and fuelwood, carbon sequestration, watershed protection, non-timber forest products, recreation and hunting, are as follows. Morocco: 30, negative 20, no data, negative 15, no data, no data. Algeria: No data, negative 20, no data, negative 25, no data, no data. Tunisia: 40, no data, 10, 25, negative 15, no data. Portugal: 35, 115, 10, 25, 140, negative 20. Italy: 5, 80, 7, 105, 20, 20. Croatia: 5, 119, 80, 10, 5, 20. Turkey: 10, 20, 10, no data, no data, no data, no data. Syria: no data, 1, 5, 45, no data, 10. &#10;" title="Figure 7.10 The value of forest ecosystem services in select countri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291" y="567403"/>
            <a:ext cx="4837419" cy="5723194"/>
          </a:xfrm>
          <a:prstGeom prst="rect">
            <a:avLst/>
          </a:prstGeom>
        </p:spPr>
      </p:pic>
    </p:spTree>
    <p:extLst>
      <p:ext uri="{BB962C8B-B14F-4D97-AF65-F5344CB8AC3E}">
        <p14:creationId xmlns:p14="http://schemas.microsoft.com/office/powerpoint/2010/main" val="2187674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7.11 </a:t>
            </a:r>
            <a:r>
              <a:rPr lang="en-US" dirty="0"/>
              <a:t>A classification of methods that can be used to assign monetary value to </a:t>
            </a:r>
            <a:r>
              <a:rPr lang="en-IN" dirty="0"/>
              <a:t>various ecosystem services.</a:t>
            </a:r>
          </a:p>
        </p:txBody>
      </p:sp>
      <p:pic>
        <p:nvPicPr>
          <p:cNvPr id="2" name="Picture 1" descr="An illustration shows the three types of preference methods. In revealed preference methods, real market leads to market price and production function, surrogate market leads to travel cost and hedonic pricing, and cost based leads to damage costs avoided and replacement or substitute cost. In stated preference methods, hypothetical market leads to contingent valuation and choice modeling. In benefits transfer methods, existing studies or data lead to unit value transfer and function transfer.&#10;" title="Figure 7.11 A classification of methods that can be used to assign monetary value to various ecosystem servi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15" y="2086434"/>
            <a:ext cx="9650770" cy="2685133"/>
          </a:xfrm>
          <a:prstGeom prst="rect">
            <a:avLst/>
          </a:prstGeom>
        </p:spPr>
      </p:pic>
    </p:spTree>
    <p:extLst>
      <p:ext uri="{BB962C8B-B14F-4D97-AF65-F5344CB8AC3E}">
        <p14:creationId xmlns:p14="http://schemas.microsoft.com/office/powerpoint/2010/main" val="292735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7.2 Summary of valuation methods used to assign monetary value to ecosystem services"/>
          <p:cNvGraphicFramePr>
            <a:graphicFrameLocks noGrp="1"/>
          </p:cNvGraphicFramePr>
          <p:nvPr>
            <p:extLst>
              <p:ext uri="{D42A27DB-BD31-4B8C-83A1-F6EECF244321}">
                <p14:modId xmlns:p14="http://schemas.microsoft.com/office/powerpoint/2010/main" val="3839048858"/>
              </p:ext>
            </p:extLst>
          </p:nvPr>
        </p:nvGraphicFramePr>
        <p:xfrm>
          <a:off x="1905000" y="1905000"/>
          <a:ext cx="8388984" cy="3028948"/>
        </p:xfrm>
        <a:graphic>
          <a:graphicData uri="http://schemas.openxmlformats.org/drawingml/2006/table">
            <a:tbl>
              <a:tblPr firstRow="1" bandRow="1">
                <a:tableStyleId>{2D5ABB26-0587-4C30-8999-92F81FD0307C}</a:tableStyleId>
              </a:tblPr>
              <a:tblGrid>
                <a:gridCol w="1122045">
                  <a:extLst>
                    <a:ext uri="{9D8B030D-6E8A-4147-A177-3AD203B41FA5}">
                      <a16:colId xmlns:a16="http://schemas.microsoft.com/office/drawing/2014/main" val="20000"/>
                    </a:ext>
                  </a:extLst>
                </a:gridCol>
                <a:gridCol w="2442845">
                  <a:extLst>
                    <a:ext uri="{9D8B030D-6E8A-4147-A177-3AD203B41FA5}">
                      <a16:colId xmlns:a16="http://schemas.microsoft.com/office/drawing/2014/main" val="20001"/>
                    </a:ext>
                  </a:extLst>
                </a:gridCol>
                <a:gridCol w="1268094">
                  <a:extLst>
                    <a:ext uri="{9D8B030D-6E8A-4147-A177-3AD203B41FA5}">
                      <a16:colId xmlns:a16="http://schemas.microsoft.com/office/drawing/2014/main" val="20002"/>
                    </a:ext>
                  </a:extLst>
                </a:gridCol>
                <a:gridCol w="3556000">
                  <a:extLst>
                    <a:ext uri="{9D8B030D-6E8A-4147-A177-3AD203B41FA5}">
                      <a16:colId xmlns:a16="http://schemas.microsoft.com/office/drawing/2014/main" val="20003"/>
                    </a:ext>
                  </a:extLst>
                </a:gridCol>
              </a:tblGrid>
              <a:tr h="205104">
                <a:tc>
                  <a:txBody>
                    <a:bodyPr/>
                    <a:lstStyle/>
                    <a:p>
                      <a:pPr marL="59055">
                        <a:lnSpc>
                          <a:spcPct val="100000"/>
                        </a:lnSpc>
                        <a:spcBef>
                          <a:spcPts val="30"/>
                        </a:spcBef>
                      </a:pPr>
                      <a:r>
                        <a:rPr sz="1000" b="0" spc="-10" dirty="0">
                          <a:solidFill>
                            <a:srgbClr val="231F20"/>
                          </a:solidFill>
                          <a:latin typeface="Aktiv Grotesk Medium"/>
                          <a:cs typeface="Aktiv Grotesk Medium"/>
                        </a:rPr>
                        <a:t>Method</a:t>
                      </a:r>
                      <a:endParaRPr sz="1000">
                        <a:latin typeface="Aktiv Grotesk Medium"/>
                        <a:cs typeface="Aktiv Grotesk Medium"/>
                      </a:endParaRPr>
                    </a:p>
                  </a:txBody>
                  <a:tcPr marL="0" marR="0" marT="3810" marB="0">
                    <a:lnB w="19050">
                      <a:solidFill>
                        <a:srgbClr val="C2DCDF"/>
                      </a:solidFill>
                      <a:prstDash val="solid"/>
                    </a:lnB>
                  </a:tcPr>
                </a:tc>
                <a:tc>
                  <a:txBody>
                    <a:bodyPr/>
                    <a:lstStyle/>
                    <a:p>
                      <a:pPr marL="102235">
                        <a:lnSpc>
                          <a:spcPct val="100000"/>
                        </a:lnSpc>
                        <a:spcBef>
                          <a:spcPts val="30"/>
                        </a:spcBef>
                      </a:pPr>
                      <a:r>
                        <a:rPr sz="1000" b="0" spc="-10" dirty="0">
                          <a:solidFill>
                            <a:srgbClr val="231F20"/>
                          </a:solidFill>
                          <a:latin typeface="Aktiv Grotesk Medium"/>
                          <a:cs typeface="Aktiv Grotesk Medium"/>
                        </a:rPr>
                        <a:t>Overview</a:t>
                      </a:r>
                      <a:endParaRPr sz="1000">
                        <a:latin typeface="Aktiv Grotesk Medium"/>
                        <a:cs typeface="Aktiv Grotesk Medium"/>
                      </a:endParaRPr>
                    </a:p>
                  </a:txBody>
                  <a:tcPr marL="0" marR="0" marT="3810" marB="0">
                    <a:lnB w="19050">
                      <a:solidFill>
                        <a:srgbClr val="C2DCDF"/>
                      </a:solidFill>
                      <a:prstDash val="solid"/>
                    </a:lnB>
                  </a:tcPr>
                </a:tc>
                <a:tc>
                  <a:txBody>
                    <a:bodyPr/>
                    <a:lstStyle/>
                    <a:p>
                      <a:pPr marL="63500">
                        <a:lnSpc>
                          <a:spcPct val="100000"/>
                        </a:lnSpc>
                        <a:spcBef>
                          <a:spcPts val="30"/>
                        </a:spcBef>
                      </a:pPr>
                      <a:r>
                        <a:rPr sz="1000" b="0" dirty="0">
                          <a:solidFill>
                            <a:srgbClr val="231F20"/>
                          </a:solidFill>
                          <a:latin typeface="Aktiv Grotesk Medium"/>
                          <a:cs typeface="Aktiv Grotesk Medium"/>
                        </a:rPr>
                        <a:t>Types</a:t>
                      </a:r>
                      <a:r>
                        <a:rPr sz="1000" b="0" spc="135" dirty="0">
                          <a:solidFill>
                            <a:srgbClr val="231F20"/>
                          </a:solidFill>
                          <a:latin typeface="Aktiv Grotesk Medium"/>
                          <a:cs typeface="Aktiv Grotesk Medium"/>
                        </a:rPr>
                        <a:t> </a:t>
                      </a:r>
                      <a:r>
                        <a:rPr sz="1000" b="0" dirty="0">
                          <a:solidFill>
                            <a:srgbClr val="231F20"/>
                          </a:solidFill>
                          <a:latin typeface="Aktiv Grotesk Medium"/>
                          <a:cs typeface="Aktiv Grotesk Medium"/>
                        </a:rPr>
                        <a:t>of</a:t>
                      </a:r>
                      <a:r>
                        <a:rPr sz="1000" b="0" spc="14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value</a:t>
                      </a:r>
                      <a:endParaRPr sz="1000">
                        <a:latin typeface="Aktiv Grotesk Medium"/>
                        <a:cs typeface="Aktiv Grotesk Medium"/>
                      </a:endParaRPr>
                    </a:p>
                  </a:txBody>
                  <a:tcPr marL="0" marR="0" marT="3810" marB="0">
                    <a:lnB w="19050">
                      <a:solidFill>
                        <a:srgbClr val="C2DCDF"/>
                      </a:solidFill>
                      <a:prstDash val="solid"/>
                    </a:lnB>
                  </a:tcPr>
                </a:tc>
                <a:tc>
                  <a:txBody>
                    <a:bodyPr/>
                    <a:lstStyle/>
                    <a:p>
                      <a:pPr marL="88265">
                        <a:lnSpc>
                          <a:spcPct val="100000"/>
                        </a:lnSpc>
                        <a:spcBef>
                          <a:spcPts val="30"/>
                        </a:spcBef>
                      </a:pPr>
                      <a:r>
                        <a:rPr sz="1000" b="0" spc="10" dirty="0">
                          <a:solidFill>
                            <a:srgbClr val="231F20"/>
                          </a:solidFill>
                          <a:latin typeface="Aktiv Grotesk Medium"/>
                          <a:cs typeface="Aktiv Grotesk Medium"/>
                        </a:rPr>
                        <a:t>Example</a:t>
                      </a:r>
                      <a:r>
                        <a:rPr sz="1000" b="0" spc="25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applications</a:t>
                      </a:r>
                      <a:endParaRPr sz="1000">
                        <a:latin typeface="Aktiv Grotesk Medium"/>
                        <a:cs typeface="Aktiv Grotesk Medium"/>
                      </a:endParaRPr>
                    </a:p>
                  </a:txBody>
                  <a:tcPr marL="0" marR="0" marT="3810" marB="0">
                    <a:lnB w="19050">
                      <a:solidFill>
                        <a:srgbClr val="C2DCDF"/>
                      </a:solidFill>
                      <a:prstDash val="solid"/>
                    </a:lnB>
                  </a:tcPr>
                </a:tc>
                <a:extLst>
                  <a:ext uri="{0D108BD9-81ED-4DB2-BD59-A6C34878D82A}">
                    <a16:rowId xmlns:a16="http://schemas.microsoft.com/office/drawing/2014/main" val="10000"/>
                  </a:ext>
                </a:extLst>
              </a:tr>
              <a:tr h="516255">
                <a:tc>
                  <a:txBody>
                    <a:bodyPr/>
                    <a:lstStyle/>
                    <a:p>
                      <a:pPr marL="59055">
                        <a:lnSpc>
                          <a:spcPct val="100000"/>
                        </a:lnSpc>
                        <a:spcBef>
                          <a:spcPts val="270"/>
                        </a:spcBef>
                      </a:pPr>
                      <a:r>
                        <a:rPr sz="1000" b="0" dirty="0">
                          <a:solidFill>
                            <a:srgbClr val="231F20"/>
                          </a:solidFill>
                          <a:latin typeface="Aktiv Grotesk Light"/>
                          <a:cs typeface="Aktiv Grotesk Light"/>
                        </a:rPr>
                        <a:t>Market</a:t>
                      </a:r>
                      <a:r>
                        <a:rPr sz="1000" b="0" spc="235" dirty="0">
                          <a:solidFill>
                            <a:srgbClr val="231F20"/>
                          </a:solidFill>
                          <a:latin typeface="Aktiv Grotesk Light"/>
                          <a:cs typeface="Aktiv Grotesk Light"/>
                        </a:rPr>
                        <a:t> </a:t>
                      </a:r>
                      <a:r>
                        <a:rPr sz="1000" b="0" spc="-10" dirty="0">
                          <a:solidFill>
                            <a:srgbClr val="231F20"/>
                          </a:solidFill>
                          <a:latin typeface="Aktiv Grotesk Light"/>
                          <a:cs typeface="Aktiv Grotesk Light"/>
                        </a:rPr>
                        <a:t>price</a:t>
                      </a:r>
                      <a:endParaRPr sz="1000">
                        <a:latin typeface="Aktiv Grotesk Light"/>
                        <a:cs typeface="Aktiv Grotesk Light"/>
                      </a:endParaRPr>
                    </a:p>
                  </a:txBody>
                  <a:tcPr marL="0" marR="0" marT="34290" marB="0">
                    <a:lnT w="19050">
                      <a:solidFill>
                        <a:srgbClr val="C2DCDF"/>
                      </a:solidFill>
                      <a:prstDash val="solid"/>
                    </a:lnT>
                  </a:tcPr>
                </a:tc>
                <a:tc>
                  <a:txBody>
                    <a:bodyPr/>
                    <a:lstStyle/>
                    <a:p>
                      <a:pPr marL="200660" marR="63500" indent="-98425">
                        <a:lnSpc>
                          <a:spcPts val="1160"/>
                        </a:lnSpc>
                        <a:spcBef>
                          <a:spcPts val="340"/>
                        </a:spcBef>
                      </a:pPr>
                      <a:r>
                        <a:rPr sz="1000" b="0" spc="20" dirty="0">
                          <a:solidFill>
                            <a:srgbClr val="231F20"/>
                          </a:solidFill>
                          <a:latin typeface="Aktiv Grotesk Light"/>
                          <a:cs typeface="Aktiv Grotesk Light"/>
                        </a:rPr>
                        <a:t>Estimates</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ecosystem</a:t>
                      </a:r>
                      <a:r>
                        <a:rPr sz="1000" b="0" spc="500" dirty="0">
                          <a:solidFill>
                            <a:srgbClr val="231F20"/>
                          </a:solidFill>
                          <a:latin typeface="Aktiv Grotesk Light"/>
                          <a:cs typeface="Aktiv Grotesk Light"/>
                        </a:rPr>
                        <a:t> </a:t>
                      </a:r>
                      <a:r>
                        <a:rPr sz="1000" b="0" spc="10" dirty="0">
                          <a:solidFill>
                            <a:srgbClr val="231F20"/>
                          </a:solidFill>
                          <a:latin typeface="Aktiv Grotesk Light"/>
                          <a:cs typeface="Aktiv Grotesk Light"/>
                        </a:rPr>
                        <a:t>services</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that</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are</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bought</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and</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sold</a:t>
                      </a:r>
                      <a:r>
                        <a:rPr sz="1000" b="0" spc="140" dirty="0">
                          <a:solidFill>
                            <a:srgbClr val="231F20"/>
                          </a:solidFill>
                          <a:latin typeface="Aktiv Grotesk Light"/>
                          <a:cs typeface="Aktiv Grotesk Light"/>
                        </a:rPr>
                        <a:t> </a:t>
                      </a:r>
                      <a:r>
                        <a:rPr sz="1000" b="0" spc="-25" dirty="0">
                          <a:solidFill>
                            <a:srgbClr val="231F20"/>
                          </a:solidFill>
                          <a:latin typeface="Aktiv Grotesk Light"/>
                          <a:cs typeface="Aktiv Grotesk Light"/>
                        </a:rPr>
                        <a:t>in</a:t>
                      </a:r>
                      <a:r>
                        <a:rPr sz="1000" b="0" spc="20" dirty="0">
                          <a:solidFill>
                            <a:srgbClr val="231F20"/>
                          </a:solidFill>
                          <a:latin typeface="Aktiv Grotesk Light"/>
                          <a:cs typeface="Aktiv Grotesk Light"/>
                        </a:rPr>
                        <a:t> commercial</a:t>
                      </a:r>
                      <a:r>
                        <a:rPr sz="1000" b="0" spc="210" dirty="0">
                          <a:solidFill>
                            <a:srgbClr val="231F20"/>
                          </a:solidFill>
                          <a:latin typeface="Aktiv Grotesk Light"/>
                          <a:cs typeface="Aktiv Grotesk Light"/>
                        </a:rPr>
                        <a:t> </a:t>
                      </a:r>
                      <a:r>
                        <a:rPr sz="1000" b="0" spc="-10" dirty="0">
                          <a:solidFill>
                            <a:srgbClr val="231F20"/>
                          </a:solidFill>
                          <a:latin typeface="Aktiv Grotesk Light"/>
                          <a:cs typeface="Aktiv Grotesk Light"/>
                        </a:rPr>
                        <a:t>markets</a:t>
                      </a:r>
                      <a:endParaRPr sz="1000">
                        <a:latin typeface="Aktiv Grotesk Light"/>
                        <a:cs typeface="Aktiv Grotesk Light"/>
                      </a:endParaRPr>
                    </a:p>
                  </a:txBody>
                  <a:tcPr marL="0" marR="0" marT="43180" marB="0">
                    <a:lnT w="19050">
                      <a:solidFill>
                        <a:srgbClr val="C2DCDF"/>
                      </a:solidFill>
                      <a:prstDash val="solid"/>
                    </a:lnT>
                  </a:tcPr>
                </a:tc>
                <a:tc>
                  <a:txBody>
                    <a:bodyPr/>
                    <a:lstStyle/>
                    <a:p>
                      <a:pPr marL="63500">
                        <a:lnSpc>
                          <a:spcPct val="100000"/>
                        </a:lnSpc>
                        <a:spcBef>
                          <a:spcPts val="270"/>
                        </a:spcBef>
                      </a:pPr>
                      <a:r>
                        <a:rPr sz="1000" b="0" dirty="0">
                          <a:solidFill>
                            <a:srgbClr val="231F20"/>
                          </a:solidFill>
                          <a:latin typeface="Aktiv Grotesk Light"/>
                          <a:cs typeface="Aktiv Grotesk Light"/>
                        </a:rPr>
                        <a:t>Direct</a:t>
                      </a:r>
                      <a:r>
                        <a:rPr sz="1000" b="0" spc="175" dirty="0">
                          <a:solidFill>
                            <a:srgbClr val="231F20"/>
                          </a:solidFill>
                          <a:latin typeface="Aktiv Grotesk Light"/>
                          <a:cs typeface="Aktiv Grotesk Light"/>
                        </a:rPr>
                        <a:t> </a:t>
                      </a:r>
                      <a:r>
                        <a:rPr sz="1000" b="0" dirty="0">
                          <a:solidFill>
                            <a:srgbClr val="231F20"/>
                          </a:solidFill>
                          <a:latin typeface="Aktiv Grotesk Light"/>
                          <a:cs typeface="Aktiv Grotesk Light"/>
                        </a:rPr>
                        <a:t>use</a:t>
                      </a:r>
                      <a:r>
                        <a:rPr sz="1000" b="0" spc="175"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a:t>
                      </a:r>
                      <a:endParaRPr sz="1000">
                        <a:latin typeface="Aktiv Grotesk Light"/>
                        <a:cs typeface="Aktiv Grotesk Light"/>
                      </a:endParaRPr>
                    </a:p>
                  </a:txBody>
                  <a:tcPr marL="0" marR="0" marT="34290" marB="0">
                    <a:lnT w="19050">
                      <a:solidFill>
                        <a:srgbClr val="C2DCDF"/>
                      </a:solidFill>
                      <a:prstDash val="solid"/>
                    </a:lnT>
                  </a:tcPr>
                </a:tc>
                <a:tc>
                  <a:txBody>
                    <a:bodyPr/>
                    <a:lstStyle/>
                    <a:p>
                      <a:pPr marL="186690" marR="316865" indent="-98425">
                        <a:lnSpc>
                          <a:spcPts val="1160"/>
                        </a:lnSpc>
                        <a:spcBef>
                          <a:spcPts val="340"/>
                        </a:spcBef>
                      </a:pPr>
                      <a:r>
                        <a:rPr sz="1000" b="0" spc="20" dirty="0">
                          <a:solidFill>
                            <a:srgbClr val="231F20"/>
                          </a:solidFill>
                          <a:latin typeface="Aktiv Grotesk Light"/>
                          <a:cs typeface="Aktiv Grotesk Light"/>
                        </a:rPr>
                        <a:t>Calculating</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the</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economic</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wild</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fisheries</a:t>
                      </a:r>
                      <a:r>
                        <a:rPr sz="1050" b="0" spc="30" baseline="19841" dirty="0">
                          <a:solidFill>
                            <a:srgbClr val="231F20"/>
                          </a:solidFill>
                          <a:latin typeface="Aktiv Grotesk Light"/>
                          <a:cs typeface="Aktiv Grotesk Light"/>
                        </a:rPr>
                        <a:t>39</a:t>
                      </a:r>
                      <a:r>
                        <a:rPr sz="1050" b="0" spc="284" baseline="19841" dirty="0">
                          <a:solidFill>
                            <a:srgbClr val="231F20"/>
                          </a:solidFill>
                          <a:latin typeface="Aktiv Grotesk Light"/>
                          <a:cs typeface="Aktiv Grotesk Light"/>
                        </a:rPr>
                        <a:t> </a:t>
                      </a:r>
                      <a:r>
                        <a:rPr sz="1000" b="0" spc="-25" dirty="0">
                          <a:solidFill>
                            <a:srgbClr val="231F20"/>
                          </a:solidFill>
                          <a:latin typeface="Aktiv Grotesk Light"/>
                          <a:cs typeface="Aktiv Grotesk Light"/>
                        </a:rPr>
                        <a:t>or</a:t>
                      </a:r>
                      <a:r>
                        <a:rPr sz="1000" b="0" dirty="0">
                          <a:solidFill>
                            <a:srgbClr val="231F20"/>
                          </a:solidFill>
                          <a:latin typeface="Aktiv Grotesk Light"/>
                          <a:cs typeface="Aktiv Grotesk Light"/>
                        </a:rPr>
                        <a:t> forest</a:t>
                      </a:r>
                      <a:r>
                        <a:rPr sz="1000" b="0" spc="220" dirty="0">
                          <a:solidFill>
                            <a:srgbClr val="231F20"/>
                          </a:solidFill>
                          <a:latin typeface="Aktiv Grotesk Light"/>
                          <a:cs typeface="Aktiv Grotesk Light"/>
                        </a:rPr>
                        <a:t> </a:t>
                      </a:r>
                      <a:r>
                        <a:rPr sz="1000" b="0" dirty="0">
                          <a:solidFill>
                            <a:srgbClr val="231F20"/>
                          </a:solidFill>
                          <a:latin typeface="Aktiv Grotesk Light"/>
                          <a:cs typeface="Aktiv Grotesk Light"/>
                        </a:rPr>
                        <a:t>timber</a:t>
                      </a:r>
                      <a:r>
                        <a:rPr sz="1000" b="0" spc="220" dirty="0">
                          <a:solidFill>
                            <a:srgbClr val="231F20"/>
                          </a:solidFill>
                          <a:latin typeface="Aktiv Grotesk Light"/>
                          <a:cs typeface="Aktiv Grotesk Light"/>
                        </a:rPr>
                        <a:t> </a:t>
                      </a:r>
                      <a:r>
                        <a:rPr sz="1000" b="0" spc="-10" dirty="0">
                          <a:solidFill>
                            <a:srgbClr val="231F20"/>
                          </a:solidFill>
                          <a:latin typeface="Aktiv Grotesk Light"/>
                          <a:cs typeface="Aktiv Grotesk Light"/>
                        </a:rPr>
                        <a:t>harvests</a:t>
                      </a:r>
                      <a:r>
                        <a:rPr sz="1050" b="0" spc="-15" baseline="19841" dirty="0">
                          <a:solidFill>
                            <a:srgbClr val="231F20"/>
                          </a:solidFill>
                          <a:latin typeface="Aktiv Grotesk Light"/>
                          <a:cs typeface="Aktiv Grotesk Light"/>
                        </a:rPr>
                        <a:t>40</a:t>
                      </a:r>
                      <a:endParaRPr sz="1050" baseline="19841">
                        <a:latin typeface="Aktiv Grotesk Light"/>
                        <a:cs typeface="Aktiv Grotesk Light"/>
                      </a:endParaRPr>
                    </a:p>
                  </a:txBody>
                  <a:tcPr marL="0" marR="0" marT="43180" marB="0">
                    <a:lnT w="19050">
                      <a:solidFill>
                        <a:srgbClr val="C2DCDF"/>
                      </a:solidFill>
                      <a:prstDash val="solid"/>
                    </a:lnT>
                  </a:tcPr>
                </a:tc>
                <a:extLst>
                  <a:ext uri="{0D108BD9-81ED-4DB2-BD59-A6C34878D82A}">
                    <a16:rowId xmlns:a16="http://schemas.microsoft.com/office/drawing/2014/main" val="10001"/>
                  </a:ext>
                </a:extLst>
              </a:tr>
              <a:tr h="803275">
                <a:tc>
                  <a:txBody>
                    <a:bodyPr/>
                    <a:lstStyle/>
                    <a:p>
                      <a:pPr marL="157480" marR="381000" indent="-98425">
                        <a:lnSpc>
                          <a:spcPts val="1160"/>
                        </a:lnSpc>
                        <a:spcBef>
                          <a:spcPts val="280"/>
                        </a:spcBef>
                      </a:pPr>
                      <a:r>
                        <a:rPr sz="1000" b="0" spc="-10" dirty="0">
                          <a:solidFill>
                            <a:srgbClr val="231F20"/>
                          </a:solidFill>
                          <a:latin typeface="Aktiv Grotesk Light"/>
                          <a:cs typeface="Aktiv Grotesk Light"/>
                        </a:rPr>
                        <a:t>Production function</a:t>
                      </a:r>
                      <a:endParaRPr sz="1000">
                        <a:latin typeface="Aktiv Grotesk Light"/>
                        <a:cs typeface="Aktiv Grotesk Light"/>
                      </a:endParaRPr>
                    </a:p>
                  </a:txBody>
                  <a:tcPr marL="0" marR="0" marT="35560" marB="0"/>
                </a:tc>
                <a:tc>
                  <a:txBody>
                    <a:bodyPr/>
                    <a:lstStyle/>
                    <a:p>
                      <a:pPr marL="200660" marR="360680" indent="-98425">
                        <a:lnSpc>
                          <a:spcPts val="1160"/>
                        </a:lnSpc>
                        <a:spcBef>
                          <a:spcPts val="280"/>
                        </a:spcBef>
                      </a:pPr>
                      <a:r>
                        <a:rPr sz="1000" b="0" spc="20" dirty="0">
                          <a:solidFill>
                            <a:srgbClr val="231F20"/>
                          </a:solidFill>
                          <a:latin typeface="Aktiv Grotesk Light"/>
                          <a:cs typeface="Aktiv Grotesk Light"/>
                        </a:rPr>
                        <a:t>Estimates</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ecosystem </a:t>
                      </a:r>
                      <a:r>
                        <a:rPr sz="1000" b="0" spc="20" dirty="0">
                          <a:solidFill>
                            <a:srgbClr val="231F20"/>
                          </a:solidFill>
                          <a:latin typeface="Aktiv Grotesk Light"/>
                          <a:cs typeface="Aktiv Grotesk Light"/>
                        </a:rPr>
                        <a:t>services</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that</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contribute</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to</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the</a:t>
                      </a:r>
                      <a:r>
                        <a:rPr sz="1000" b="0" spc="10" dirty="0">
                          <a:solidFill>
                            <a:srgbClr val="231F20"/>
                          </a:solidFill>
                          <a:latin typeface="Aktiv Grotesk Light"/>
                          <a:cs typeface="Aktiv Grotesk Light"/>
                        </a:rPr>
                        <a:t> production</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of</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goods</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that</a:t>
                      </a:r>
                      <a:r>
                        <a:rPr sz="1000" b="0" spc="145" dirty="0">
                          <a:solidFill>
                            <a:srgbClr val="231F20"/>
                          </a:solidFill>
                          <a:latin typeface="Aktiv Grotesk Light"/>
                          <a:cs typeface="Aktiv Grotesk Light"/>
                        </a:rPr>
                        <a:t> </a:t>
                      </a:r>
                      <a:r>
                        <a:rPr sz="1000" b="0" spc="-25" dirty="0">
                          <a:solidFill>
                            <a:srgbClr val="231F20"/>
                          </a:solidFill>
                          <a:latin typeface="Aktiv Grotesk Light"/>
                          <a:cs typeface="Aktiv Grotesk Light"/>
                        </a:rPr>
                        <a:t>are</a:t>
                      </a:r>
                      <a:r>
                        <a:rPr sz="1000" b="0" dirty="0">
                          <a:solidFill>
                            <a:srgbClr val="231F20"/>
                          </a:solidFill>
                          <a:latin typeface="Aktiv Grotesk Light"/>
                          <a:cs typeface="Aktiv Grotesk Light"/>
                        </a:rPr>
                        <a:t> bought</a:t>
                      </a:r>
                      <a:r>
                        <a:rPr sz="1000" b="0" spc="15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150" dirty="0">
                          <a:solidFill>
                            <a:srgbClr val="231F20"/>
                          </a:solidFill>
                          <a:latin typeface="Aktiv Grotesk Light"/>
                          <a:cs typeface="Aktiv Grotesk Light"/>
                        </a:rPr>
                        <a:t> </a:t>
                      </a:r>
                      <a:r>
                        <a:rPr sz="1000" b="0" dirty="0">
                          <a:solidFill>
                            <a:srgbClr val="231F20"/>
                          </a:solidFill>
                          <a:latin typeface="Aktiv Grotesk Light"/>
                          <a:cs typeface="Aktiv Grotesk Light"/>
                        </a:rPr>
                        <a:t>sold</a:t>
                      </a:r>
                      <a:r>
                        <a:rPr sz="1000" b="0" spc="150" dirty="0">
                          <a:solidFill>
                            <a:srgbClr val="231F20"/>
                          </a:solidFill>
                          <a:latin typeface="Aktiv Grotesk Light"/>
                          <a:cs typeface="Aktiv Grotesk Light"/>
                        </a:rPr>
                        <a:t> </a:t>
                      </a:r>
                      <a:r>
                        <a:rPr sz="1000" b="0" dirty="0">
                          <a:solidFill>
                            <a:srgbClr val="231F20"/>
                          </a:solidFill>
                          <a:latin typeface="Aktiv Grotesk Light"/>
                          <a:cs typeface="Aktiv Grotesk Light"/>
                        </a:rPr>
                        <a:t>in</a:t>
                      </a:r>
                      <a:r>
                        <a:rPr sz="1000" b="0" spc="155" dirty="0">
                          <a:solidFill>
                            <a:srgbClr val="231F20"/>
                          </a:solidFill>
                          <a:latin typeface="Aktiv Grotesk Light"/>
                          <a:cs typeface="Aktiv Grotesk Light"/>
                        </a:rPr>
                        <a:t> </a:t>
                      </a:r>
                      <a:r>
                        <a:rPr sz="1000" b="0" spc="-10" dirty="0">
                          <a:solidFill>
                            <a:srgbClr val="231F20"/>
                          </a:solidFill>
                          <a:latin typeface="Aktiv Grotesk Light"/>
                          <a:cs typeface="Aktiv Grotesk Light"/>
                        </a:rPr>
                        <a:t>commercial markets</a:t>
                      </a:r>
                      <a:endParaRPr sz="1000">
                        <a:latin typeface="Aktiv Grotesk Light"/>
                        <a:cs typeface="Aktiv Grotesk Light"/>
                      </a:endParaRPr>
                    </a:p>
                  </a:txBody>
                  <a:tcPr marL="0" marR="0" marT="35560" marB="0"/>
                </a:tc>
                <a:tc>
                  <a:txBody>
                    <a:bodyPr/>
                    <a:lstStyle/>
                    <a:p>
                      <a:pPr marL="161290" marR="81915" indent="-98425">
                        <a:lnSpc>
                          <a:spcPts val="1160"/>
                        </a:lnSpc>
                        <a:spcBef>
                          <a:spcPts val="280"/>
                        </a:spcBef>
                      </a:pPr>
                      <a:r>
                        <a:rPr sz="1000" b="0" dirty="0">
                          <a:solidFill>
                            <a:srgbClr val="231F20"/>
                          </a:solidFill>
                          <a:latin typeface="Aktiv Grotesk Light"/>
                          <a:cs typeface="Aktiv Grotesk Light"/>
                        </a:rPr>
                        <a:t>Direct</a:t>
                      </a:r>
                      <a:r>
                        <a:rPr sz="1000" b="0" spc="170" dirty="0">
                          <a:solidFill>
                            <a:srgbClr val="231F20"/>
                          </a:solidFill>
                          <a:latin typeface="Aktiv Grotesk Light"/>
                          <a:cs typeface="Aktiv Grotesk Light"/>
                        </a:rPr>
                        <a:t> </a:t>
                      </a:r>
                      <a:r>
                        <a:rPr sz="1000" b="0" dirty="0">
                          <a:solidFill>
                            <a:srgbClr val="231F20"/>
                          </a:solidFill>
                          <a:latin typeface="Aktiv Grotesk Light"/>
                          <a:cs typeface="Aktiv Grotesk Light"/>
                        </a:rPr>
                        <a:t>and</a:t>
                      </a:r>
                      <a:r>
                        <a:rPr sz="1000" b="0" spc="170" dirty="0">
                          <a:solidFill>
                            <a:srgbClr val="231F20"/>
                          </a:solidFill>
                          <a:latin typeface="Aktiv Grotesk Light"/>
                          <a:cs typeface="Aktiv Grotesk Light"/>
                        </a:rPr>
                        <a:t> </a:t>
                      </a:r>
                      <a:r>
                        <a:rPr sz="1000" b="0" spc="-10" dirty="0">
                          <a:solidFill>
                            <a:srgbClr val="231F20"/>
                          </a:solidFill>
                          <a:latin typeface="Aktiv Grotesk Light"/>
                          <a:cs typeface="Aktiv Grotesk Light"/>
                        </a:rPr>
                        <a:t>indirect </a:t>
                      </a:r>
                      <a:r>
                        <a:rPr sz="1000" b="0" dirty="0">
                          <a:solidFill>
                            <a:srgbClr val="231F20"/>
                          </a:solidFill>
                          <a:latin typeface="Aktiv Grotesk Light"/>
                          <a:cs typeface="Aktiv Grotesk Light"/>
                        </a:rPr>
                        <a:t>use</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values</a:t>
                      </a:r>
                      <a:endParaRPr sz="1000">
                        <a:latin typeface="Aktiv Grotesk Light"/>
                        <a:cs typeface="Aktiv Grotesk Light"/>
                      </a:endParaRPr>
                    </a:p>
                  </a:txBody>
                  <a:tcPr marL="0" marR="0" marT="35560" marB="0"/>
                </a:tc>
                <a:tc>
                  <a:txBody>
                    <a:bodyPr/>
                    <a:lstStyle/>
                    <a:p>
                      <a:pPr marL="186690" marR="86360" indent="-98425">
                        <a:lnSpc>
                          <a:spcPts val="1160"/>
                        </a:lnSpc>
                        <a:spcBef>
                          <a:spcPts val="280"/>
                        </a:spcBef>
                      </a:pPr>
                      <a:r>
                        <a:rPr sz="1000" b="0" spc="20" dirty="0">
                          <a:solidFill>
                            <a:srgbClr val="231F20"/>
                          </a:solidFill>
                          <a:latin typeface="Aktiv Grotesk Light"/>
                          <a:cs typeface="Aktiv Grotesk Light"/>
                        </a:rPr>
                        <a:t>Estimating</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natural</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pollinators</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for</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crop</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yield</a:t>
                      </a:r>
                      <a:r>
                        <a:rPr sz="1050" b="0" spc="30" baseline="19841" dirty="0">
                          <a:solidFill>
                            <a:srgbClr val="231F20"/>
                          </a:solidFill>
                          <a:latin typeface="Aktiv Grotesk Light"/>
                          <a:cs typeface="Aktiv Grotesk Light"/>
                        </a:rPr>
                        <a:t>41</a:t>
                      </a:r>
                      <a:r>
                        <a:rPr sz="1050" b="0" spc="254" baseline="19841" dirty="0">
                          <a:solidFill>
                            <a:srgbClr val="231F20"/>
                          </a:solidFill>
                          <a:latin typeface="Aktiv Grotesk Light"/>
                          <a:cs typeface="Aktiv Grotesk Light"/>
                        </a:rPr>
                        <a:t> </a:t>
                      </a:r>
                      <a:r>
                        <a:rPr sz="1000" b="0" spc="-25" dirty="0">
                          <a:solidFill>
                            <a:srgbClr val="231F20"/>
                          </a:solidFill>
                          <a:latin typeface="Aktiv Grotesk Light"/>
                          <a:cs typeface="Aktiv Grotesk Light"/>
                        </a:rPr>
                        <a:t>or</a:t>
                      </a:r>
                      <a:r>
                        <a:rPr sz="1000" b="0" spc="10" dirty="0">
                          <a:solidFill>
                            <a:srgbClr val="231F20"/>
                          </a:solidFill>
                          <a:latin typeface="Aktiv Grotesk Light"/>
                          <a:cs typeface="Aktiv Grotesk Light"/>
                        </a:rPr>
                        <a:t> wetland</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habitat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for</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fish</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production</a:t>
                      </a:r>
                      <a:r>
                        <a:rPr sz="1050" b="0" spc="-15" baseline="19841" dirty="0">
                          <a:solidFill>
                            <a:srgbClr val="231F20"/>
                          </a:solidFill>
                          <a:latin typeface="Aktiv Grotesk Light"/>
                          <a:cs typeface="Aktiv Grotesk Light"/>
                        </a:rPr>
                        <a:t>21</a:t>
                      </a:r>
                      <a:endParaRPr sz="1050" baseline="19841">
                        <a:latin typeface="Aktiv Grotesk Light"/>
                        <a:cs typeface="Aktiv Grotesk Light"/>
                      </a:endParaRPr>
                    </a:p>
                  </a:txBody>
                  <a:tcPr marL="0" marR="0" marT="35560" marB="0"/>
                </a:tc>
                <a:extLst>
                  <a:ext uri="{0D108BD9-81ED-4DB2-BD59-A6C34878D82A}">
                    <a16:rowId xmlns:a16="http://schemas.microsoft.com/office/drawing/2014/main" val="10002"/>
                  </a:ext>
                </a:extLst>
              </a:tr>
              <a:tr h="508000">
                <a:tc>
                  <a:txBody>
                    <a:bodyPr/>
                    <a:lstStyle/>
                    <a:p>
                      <a:pPr marL="59055">
                        <a:lnSpc>
                          <a:spcPct val="100000"/>
                        </a:lnSpc>
                        <a:spcBef>
                          <a:spcPts val="204"/>
                        </a:spcBef>
                      </a:pPr>
                      <a:r>
                        <a:rPr sz="1000" b="0" dirty="0">
                          <a:solidFill>
                            <a:srgbClr val="231F20"/>
                          </a:solidFill>
                          <a:latin typeface="Aktiv Grotesk Light"/>
                          <a:cs typeface="Aktiv Grotesk Light"/>
                        </a:rPr>
                        <a:t>Travel</a:t>
                      </a:r>
                      <a:r>
                        <a:rPr sz="1000" b="0" spc="130"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endParaRPr sz="1000">
                        <a:latin typeface="Aktiv Grotesk Light"/>
                        <a:cs typeface="Aktiv Grotesk Light"/>
                      </a:endParaRPr>
                    </a:p>
                  </a:txBody>
                  <a:tcPr marL="0" marR="0" marT="26034" marB="0"/>
                </a:tc>
                <a:tc>
                  <a:txBody>
                    <a:bodyPr/>
                    <a:lstStyle/>
                    <a:p>
                      <a:pPr marL="200660" marR="332740" indent="-98425">
                        <a:lnSpc>
                          <a:spcPts val="1160"/>
                        </a:lnSpc>
                        <a:spcBef>
                          <a:spcPts val="280"/>
                        </a:spcBef>
                      </a:pPr>
                      <a:r>
                        <a:rPr sz="1000" b="0" spc="20" dirty="0">
                          <a:solidFill>
                            <a:srgbClr val="231F20"/>
                          </a:solidFill>
                          <a:latin typeface="Aktiv Grotesk Light"/>
                          <a:cs typeface="Aktiv Grotesk Light"/>
                        </a:rPr>
                        <a:t>Estimates</a:t>
                      </a:r>
                      <a:r>
                        <a:rPr sz="1000" b="0" spc="160" dirty="0">
                          <a:solidFill>
                            <a:srgbClr val="231F20"/>
                          </a:solidFill>
                          <a:latin typeface="Aktiv Grotesk Light"/>
                          <a:cs typeface="Aktiv Grotesk Light"/>
                        </a:rPr>
                        <a:t> </a:t>
                      </a:r>
                      <a:r>
                        <a:rPr sz="1000" b="0" spc="20" dirty="0">
                          <a:solidFill>
                            <a:srgbClr val="231F20"/>
                          </a:solidFill>
                          <a:latin typeface="Aktiv Grotesk Light"/>
                          <a:cs typeface="Aktiv Grotesk Light"/>
                        </a:rPr>
                        <a:t>people’s</a:t>
                      </a:r>
                      <a:r>
                        <a:rPr sz="1000" b="0" spc="160" dirty="0">
                          <a:solidFill>
                            <a:srgbClr val="231F20"/>
                          </a:solidFill>
                          <a:latin typeface="Aktiv Grotesk Light"/>
                          <a:cs typeface="Aktiv Grotesk Light"/>
                        </a:rPr>
                        <a:t> </a:t>
                      </a:r>
                      <a:r>
                        <a:rPr sz="1000" b="0" spc="20" dirty="0">
                          <a:solidFill>
                            <a:srgbClr val="231F20"/>
                          </a:solidFill>
                          <a:latin typeface="Aktiv Grotesk Light"/>
                          <a:cs typeface="Aktiv Grotesk Light"/>
                        </a:rPr>
                        <a:t>willingness</a:t>
                      </a:r>
                      <a:r>
                        <a:rPr sz="1000" b="0" spc="160" dirty="0">
                          <a:solidFill>
                            <a:srgbClr val="231F20"/>
                          </a:solidFill>
                          <a:latin typeface="Aktiv Grotesk Light"/>
                          <a:cs typeface="Aktiv Grotesk Light"/>
                        </a:rPr>
                        <a:t> </a:t>
                      </a:r>
                      <a:r>
                        <a:rPr sz="1000" b="0" spc="-25" dirty="0">
                          <a:solidFill>
                            <a:srgbClr val="231F20"/>
                          </a:solidFill>
                          <a:latin typeface="Aktiv Grotesk Light"/>
                          <a:cs typeface="Aktiv Grotesk Light"/>
                        </a:rPr>
                        <a:t>to</a:t>
                      </a:r>
                      <a:r>
                        <a:rPr sz="1000" b="0" spc="10" dirty="0">
                          <a:solidFill>
                            <a:srgbClr val="231F20"/>
                          </a:solidFill>
                          <a:latin typeface="Aktiv Grotesk Light"/>
                          <a:cs typeface="Aktiv Grotesk Light"/>
                        </a:rPr>
                        <a:t> pay</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to</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visit</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and</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recreate</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at</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an</a:t>
                      </a:r>
                      <a:r>
                        <a:rPr sz="1000" b="0" spc="-10" dirty="0">
                          <a:solidFill>
                            <a:srgbClr val="231F20"/>
                          </a:solidFill>
                          <a:latin typeface="Aktiv Grotesk Light"/>
                          <a:cs typeface="Aktiv Grotesk Light"/>
                        </a:rPr>
                        <a:t> ecosystem</a:t>
                      </a:r>
                      <a:endParaRPr sz="1000">
                        <a:latin typeface="Aktiv Grotesk Light"/>
                        <a:cs typeface="Aktiv Grotesk Light"/>
                      </a:endParaRPr>
                    </a:p>
                  </a:txBody>
                  <a:tcPr marL="0" marR="0" marT="35560" marB="0"/>
                </a:tc>
                <a:tc>
                  <a:txBody>
                    <a:bodyPr/>
                    <a:lstStyle/>
                    <a:p>
                      <a:pPr marL="63500">
                        <a:lnSpc>
                          <a:spcPct val="100000"/>
                        </a:lnSpc>
                        <a:spcBef>
                          <a:spcPts val="204"/>
                        </a:spcBef>
                      </a:pPr>
                      <a:r>
                        <a:rPr sz="1000" b="0" spc="10" dirty="0">
                          <a:solidFill>
                            <a:srgbClr val="231F20"/>
                          </a:solidFill>
                          <a:latin typeface="Aktiv Grotesk Light"/>
                          <a:cs typeface="Aktiv Grotesk Light"/>
                        </a:rPr>
                        <a:t>Indirect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use</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a:t>
                      </a:r>
                      <a:endParaRPr sz="1000">
                        <a:latin typeface="Aktiv Grotesk Light"/>
                        <a:cs typeface="Aktiv Grotesk Light"/>
                      </a:endParaRPr>
                    </a:p>
                  </a:txBody>
                  <a:tcPr marL="0" marR="0" marT="26034" marB="0"/>
                </a:tc>
                <a:tc>
                  <a:txBody>
                    <a:bodyPr/>
                    <a:lstStyle/>
                    <a:p>
                      <a:pPr marL="186690" marR="159385" indent="-98425">
                        <a:lnSpc>
                          <a:spcPts val="1160"/>
                        </a:lnSpc>
                        <a:spcBef>
                          <a:spcPts val="280"/>
                        </a:spcBef>
                      </a:pPr>
                      <a:r>
                        <a:rPr sz="1000" b="0" spc="20" dirty="0">
                          <a:solidFill>
                            <a:srgbClr val="231F20"/>
                          </a:solidFill>
                          <a:latin typeface="Aktiv Grotesk Light"/>
                          <a:cs typeface="Aktiv Grotesk Light"/>
                        </a:rPr>
                        <a:t>Estimating</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recreational</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coral</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reefs,</a:t>
                      </a:r>
                      <a:r>
                        <a:rPr sz="1050" b="0" spc="30" baseline="19841" dirty="0">
                          <a:solidFill>
                            <a:srgbClr val="231F20"/>
                          </a:solidFill>
                          <a:latin typeface="Aktiv Grotesk Light"/>
                          <a:cs typeface="Aktiv Grotesk Light"/>
                        </a:rPr>
                        <a:t>42</a:t>
                      </a:r>
                      <a:r>
                        <a:rPr sz="1050" b="0" spc="262" baseline="19841" dirty="0">
                          <a:solidFill>
                            <a:srgbClr val="231F20"/>
                          </a:solidFill>
                          <a:latin typeface="Aktiv Grotesk Light"/>
                          <a:cs typeface="Aktiv Grotesk Light"/>
                        </a:rPr>
                        <a:t> </a:t>
                      </a:r>
                      <a:r>
                        <a:rPr sz="1000" b="0" spc="-10" dirty="0">
                          <a:solidFill>
                            <a:srgbClr val="231F20"/>
                          </a:solidFill>
                          <a:latin typeface="Aktiv Grotesk Light"/>
                          <a:cs typeface="Aktiv Grotesk Light"/>
                        </a:rPr>
                        <a:t>fishing,</a:t>
                      </a:r>
                      <a:r>
                        <a:rPr sz="1050" b="0" spc="-15" baseline="19841" dirty="0">
                          <a:solidFill>
                            <a:srgbClr val="231F20"/>
                          </a:solidFill>
                          <a:latin typeface="Aktiv Grotesk Light"/>
                          <a:cs typeface="Aktiv Grotesk Light"/>
                        </a:rPr>
                        <a:t>43</a:t>
                      </a:r>
                      <a:r>
                        <a:rPr sz="1050" b="0" spc="750" baseline="19841" dirty="0">
                          <a:solidFill>
                            <a:srgbClr val="231F20"/>
                          </a:solidFill>
                          <a:latin typeface="Aktiv Grotesk Light"/>
                          <a:cs typeface="Aktiv Grotesk Light"/>
                        </a:rPr>
                        <a:t> </a:t>
                      </a:r>
                      <a:r>
                        <a:rPr sz="1000" b="0" spc="10" dirty="0">
                          <a:solidFill>
                            <a:srgbClr val="231F20"/>
                          </a:solidFill>
                          <a:latin typeface="Aktiv Grotesk Light"/>
                          <a:cs typeface="Aktiv Grotesk Light"/>
                        </a:rPr>
                        <a:t>or</a:t>
                      </a:r>
                      <a:r>
                        <a:rPr sz="1000" b="0" spc="125" dirty="0">
                          <a:solidFill>
                            <a:srgbClr val="231F20"/>
                          </a:solidFill>
                          <a:latin typeface="Aktiv Grotesk Light"/>
                          <a:cs typeface="Aktiv Grotesk Light"/>
                        </a:rPr>
                        <a:t> </a:t>
                      </a:r>
                      <a:r>
                        <a:rPr sz="1000" b="0" spc="10" dirty="0">
                          <a:solidFill>
                            <a:srgbClr val="231F20"/>
                          </a:solidFill>
                          <a:latin typeface="Aktiv Grotesk Light"/>
                          <a:cs typeface="Aktiv Grotesk Light"/>
                        </a:rPr>
                        <a:t>natural</a:t>
                      </a:r>
                      <a:r>
                        <a:rPr sz="1000" b="0"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wonders</a:t>
                      </a:r>
                      <a:r>
                        <a:rPr sz="1050" b="0" spc="-15" baseline="19841" dirty="0">
                          <a:solidFill>
                            <a:srgbClr val="231F20"/>
                          </a:solidFill>
                          <a:latin typeface="Aktiv Grotesk Light"/>
                          <a:cs typeface="Aktiv Grotesk Light"/>
                        </a:rPr>
                        <a:t>44</a:t>
                      </a:r>
                      <a:endParaRPr sz="1050" baseline="19841">
                        <a:latin typeface="Aktiv Grotesk Light"/>
                        <a:cs typeface="Aktiv Grotesk Light"/>
                      </a:endParaRPr>
                    </a:p>
                  </a:txBody>
                  <a:tcPr marL="0" marR="0" marT="35560" marB="0"/>
                </a:tc>
                <a:extLst>
                  <a:ext uri="{0D108BD9-81ED-4DB2-BD59-A6C34878D82A}">
                    <a16:rowId xmlns:a16="http://schemas.microsoft.com/office/drawing/2014/main" val="10003"/>
                  </a:ext>
                </a:extLst>
              </a:tr>
              <a:tr h="508000">
                <a:tc>
                  <a:txBody>
                    <a:bodyPr/>
                    <a:lstStyle/>
                    <a:p>
                      <a:pPr marL="59055">
                        <a:lnSpc>
                          <a:spcPct val="100000"/>
                        </a:lnSpc>
                        <a:spcBef>
                          <a:spcPts val="204"/>
                        </a:spcBef>
                      </a:pPr>
                      <a:r>
                        <a:rPr sz="1000" b="0" spc="10" dirty="0">
                          <a:solidFill>
                            <a:srgbClr val="231F20"/>
                          </a:solidFill>
                          <a:latin typeface="Aktiv Grotesk Light"/>
                          <a:cs typeface="Aktiv Grotesk Light"/>
                        </a:rPr>
                        <a:t>Hedonic</a:t>
                      </a:r>
                      <a:r>
                        <a:rPr sz="1000" b="0" spc="240" dirty="0">
                          <a:solidFill>
                            <a:srgbClr val="231F20"/>
                          </a:solidFill>
                          <a:latin typeface="Aktiv Grotesk Light"/>
                          <a:cs typeface="Aktiv Grotesk Light"/>
                        </a:rPr>
                        <a:t> </a:t>
                      </a:r>
                      <a:r>
                        <a:rPr sz="1000" b="0" spc="-10" dirty="0">
                          <a:solidFill>
                            <a:srgbClr val="231F20"/>
                          </a:solidFill>
                          <a:latin typeface="Aktiv Grotesk Light"/>
                          <a:cs typeface="Aktiv Grotesk Light"/>
                        </a:rPr>
                        <a:t>pricing</a:t>
                      </a:r>
                      <a:endParaRPr sz="1000">
                        <a:latin typeface="Aktiv Grotesk Light"/>
                        <a:cs typeface="Aktiv Grotesk Light"/>
                      </a:endParaRPr>
                    </a:p>
                  </a:txBody>
                  <a:tcPr marL="0" marR="0" marT="26034" marB="0"/>
                </a:tc>
                <a:tc>
                  <a:txBody>
                    <a:bodyPr/>
                    <a:lstStyle/>
                    <a:p>
                      <a:pPr marL="200660" marR="133350" indent="-98425">
                        <a:lnSpc>
                          <a:spcPts val="1160"/>
                        </a:lnSpc>
                        <a:spcBef>
                          <a:spcPts val="280"/>
                        </a:spcBef>
                      </a:pPr>
                      <a:r>
                        <a:rPr sz="1000" b="0" spc="10" dirty="0">
                          <a:solidFill>
                            <a:srgbClr val="231F20"/>
                          </a:solidFill>
                          <a:latin typeface="Aktiv Grotesk Light"/>
                          <a:cs typeface="Aktiv Grotesk Light"/>
                        </a:rPr>
                        <a:t>Evaluates</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the</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impact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of</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ecosystem </a:t>
                      </a:r>
                      <a:r>
                        <a:rPr sz="1000" b="0" spc="20" dirty="0">
                          <a:solidFill>
                            <a:srgbClr val="231F20"/>
                          </a:solidFill>
                          <a:latin typeface="Aktiv Grotesk Light"/>
                          <a:cs typeface="Aktiv Grotesk Light"/>
                        </a:rPr>
                        <a:t>services</a:t>
                      </a:r>
                      <a:r>
                        <a:rPr sz="1000" b="0" spc="130" dirty="0">
                          <a:solidFill>
                            <a:srgbClr val="231F20"/>
                          </a:solidFill>
                          <a:latin typeface="Aktiv Grotesk Light"/>
                          <a:cs typeface="Aktiv Grotesk Light"/>
                        </a:rPr>
                        <a:t> </a:t>
                      </a:r>
                      <a:r>
                        <a:rPr sz="1000" b="0" spc="20" dirty="0">
                          <a:solidFill>
                            <a:srgbClr val="231F20"/>
                          </a:solidFill>
                          <a:latin typeface="Aktiv Grotesk Light"/>
                          <a:cs typeface="Aktiv Grotesk Light"/>
                        </a:rPr>
                        <a:t>on</a:t>
                      </a:r>
                      <a:r>
                        <a:rPr sz="1000" b="0" spc="130" dirty="0">
                          <a:solidFill>
                            <a:srgbClr val="231F20"/>
                          </a:solidFill>
                          <a:latin typeface="Aktiv Grotesk Light"/>
                          <a:cs typeface="Aktiv Grotesk Light"/>
                        </a:rPr>
                        <a:t> </a:t>
                      </a:r>
                      <a:r>
                        <a:rPr sz="1000" b="0" spc="20" dirty="0">
                          <a:solidFill>
                            <a:srgbClr val="231F20"/>
                          </a:solidFill>
                          <a:latin typeface="Aktiv Grotesk Light"/>
                          <a:cs typeface="Aktiv Grotesk Light"/>
                        </a:rPr>
                        <a:t>properties</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bought</a:t>
                      </a:r>
                      <a:r>
                        <a:rPr sz="1000" b="0" spc="13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spc="20" dirty="0">
                          <a:solidFill>
                            <a:srgbClr val="231F20"/>
                          </a:solidFill>
                          <a:latin typeface="Aktiv Grotesk Light"/>
                          <a:cs typeface="Aktiv Grotesk Light"/>
                        </a:rPr>
                        <a:t> sold</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in</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commercial</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markets</a:t>
                      </a:r>
                      <a:endParaRPr sz="1000">
                        <a:latin typeface="Aktiv Grotesk Light"/>
                        <a:cs typeface="Aktiv Grotesk Light"/>
                      </a:endParaRPr>
                    </a:p>
                  </a:txBody>
                  <a:tcPr marL="0" marR="0" marT="35560" marB="0"/>
                </a:tc>
                <a:tc>
                  <a:txBody>
                    <a:bodyPr/>
                    <a:lstStyle/>
                    <a:p>
                      <a:pPr marL="63500">
                        <a:lnSpc>
                          <a:spcPct val="100000"/>
                        </a:lnSpc>
                        <a:spcBef>
                          <a:spcPts val="204"/>
                        </a:spcBef>
                      </a:pPr>
                      <a:r>
                        <a:rPr sz="1000" b="0" spc="10" dirty="0">
                          <a:solidFill>
                            <a:srgbClr val="231F20"/>
                          </a:solidFill>
                          <a:latin typeface="Aktiv Grotesk Light"/>
                          <a:cs typeface="Aktiv Grotesk Light"/>
                        </a:rPr>
                        <a:t>Indirect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use</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a:t>
                      </a:r>
                      <a:endParaRPr sz="1000">
                        <a:latin typeface="Aktiv Grotesk Light"/>
                        <a:cs typeface="Aktiv Grotesk Light"/>
                      </a:endParaRPr>
                    </a:p>
                  </a:txBody>
                  <a:tcPr marL="0" marR="0" marT="26034" marB="0"/>
                </a:tc>
                <a:tc>
                  <a:txBody>
                    <a:bodyPr/>
                    <a:lstStyle/>
                    <a:p>
                      <a:pPr marL="186690" marR="109855" indent="-98425">
                        <a:lnSpc>
                          <a:spcPts val="1160"/>
                        </a:lnSpc>
                        <a:spcBef>
                          <a:spcPts val="280"/>
                        </a:spcBef>
                      </a:pPr>
                      <a:r>
                        <a:rPr sz="1000" b="0" spc="10" dirty="0">
                          <a:solidFill>
                            <a:srgbClr val="231F20"/>
                          </a:solidFill>
                          <a:latin typeface="Aktiv Grotesk Light"/>
                          <a:cs typeface="Aktiv Grotesk Light"/>
                        </a:rPr>
                        <a:t>Use</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of</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housing</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sales</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prices</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to</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estimate</a:t>
                      </a:r>
                      <a:r>
                        <a:rPr sz="1000" b="0" spc="140" dirty="0">
                          <a:solidFill>
                            <a:srgbClr val="231F20"/>
                          </a:solidFill>
                          <a:latin typeface="Aktiv Grotesk Light"/>
                          <a:cs typeface="Aktiv Grotesk Light"/>
                        </a:rPr>
                        <a:t> </a:t>
                      </a:r>
                      <a:r>
                        <a:rPr sz="1000" b="0" spc="10" dirty="0">
                          <a:solidFill>
                            <a:srgbClr val="231F20"/>
                          </a:solidFill>
                          <a:latin typeface="Aktiv Grotesk Light"/>
                          <a:cs typeface="Aktiv Grotesk Light"/>
                        </a:rPr>
                        <a:t>the</a:t>
                      </a:r>
                      <a:r>
                        <a:rPr sz="1000" b="0" spc="135"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a:t>
                      </a:r>
                      <a:r>
                        <a:rPr sz="1000" b="0" spc="140" dirty="0">
                          <a:solidFill>
                            <a:srgbClr val="231F20"/>
                          </a:solidFill>
                          <a:latin typeface="Aktiv Grotesk Light"/>
                          <a:cs typeface="Aktiv Grotesk Light"/>
                        </a:rPr>
                        <a:t> </a:t>
                      </a:r>
                      <a:r>
                        <a:rPr sz="1000" b="0" spc="-25" dirty="0">
                          <a:solidFill>
                            <a:srgbClr val="231F20"/>
                          </a:solidFill>
                          <a:latin typeface="Aktiv Grotesk Light"/>
                          <a:cs typeface="Aktiv Grotesk Light"/>
                        </a:rPr>
                        <a:t>of</a:t>
                      </a:r>
                      <a:r>
                        <a:rPr sz="1000" b="0" spc="500" dirty="0">
                          <a:solidFill>
                            <a:srgbClr val="231F20"/>
                          </a:solidFill>
                          <a:latin typeface="Aktiv Grotesk Light"/>
                          <a:cs typeface="Aktiv Grotesk Light"/>
                        </a:rPr>
                        <a:t> </a:t>
                      </a:r>
                      <a:r>
                        <a:rPr sz="1000" b="0" spc="10" dirty="0">
                          <a:solidFill>
                            <a:srgbClr val="231F20"/>
                          </a:solidFill>
                          <a:latin typeface="Aktiv Grotesk Light"/>
                          <a:cs typeface="Aktiv Grotesk Light"/>
                        </a:rPr>
                        <a:t>lake</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water</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quality,</a:t>
                      </a:r>
                      <a:r>
                        <a:rPr sz="1050" b="0" spc="15" baseline="19841" dirty="0">
                          <a:solidFill>
                            <a:srgbClr val="231F20"/>
                          </a:solidFill>
                          <a:latin typeface="Aktiv Grotesk Light"/>
                          <a:cs typeface="Aktiv Grotesk Light"/>
                        </a:rPr>
                        <a:t>45</a:t>
                      </a:r>
                      <a:r>
                        <a:rPr sz="1050" b="0" spc="337" baseline="19841" dirty="0">
                          <a:solidFill>
                            <a:srgbClr val="231F20"/>
                          </a:solidFill>
                          <a:latin typeface="Aktiv Grotesk Light"/>
                          <a:cs typeface="Aktiv Grotesk Light"/>
                        </a:rPr>
                        <a:t> </a:t>
                      </a:r>
                      <a:r>
                        <a:rPr sz="1000" b="0" spc="10" dirty="0">
                          <a:solidFill>
                            <a:srgbClr val="231F20"/>
                          </a:solidFill>
                          <a:latin typeface="Aktiv Grotesk Light"/>
                          <a:cs typeface="Aktiv Grotesk Light"/>
                        </a:rPr>
                        <a:t>urban</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green</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spaces,</a:t>
                      </a:r>
                      <a:r>
                        <a:rPr sz="1050" b="0" spc="15" baseline="19841" dirty="0">
                          <a:solidFill>
                            <a:srgbClr val="231F20"/>
                          </a:solidFill>
                          <a:latin typeface="Aktiv Grotesk Light"/>
                          <a:cs typeface="Aktiv Grotesk Light"/>
                        </a:rPr>
                        <a:t>46</a:t>
                      </a:r>
                      <a:r>
                        <a:rPr sz="1050" b="0" spc="330" baseline="19841" dirty="0">
                          <a:solidFill>
                            <a:srgbClr val="231F20"/>
                          </a:solidFill>
                          <a:latin typeface="Aktiv Grotesk Light"/>
                          <a:cs typeface="Aktiv Grotesk Light"/>
                        </a:rPr>
                        <a:t> </a:t>
                      </a:r>
                      <a:r>
                        <a:rPr sz="1000" b="0" spc="10" dirty="0">
                          <a:solidFill>
                            <a:srgbClr val="231F20"/>
                          </a:solidFill>
                          <a:latin typeface="Aktiv Grotesk Light"/>
                          <a:cs typeface="Aktiv Grotesk Light"/>
                        </a:rPr>
                        <a:t>or</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views</a:t>
                      </a:r>
                      <a:r>
                        <a:rPr sz="1000" b="0" spc="145" dirty="0">
                          <a:solidFill>
                            <a:srgbClr val="231F20"/>
                          </a:solidFill>
                          <a:latin typeface="Aktiv Grotesk Light"/>
                          <a:cs typeface="Aktiv Grotesk Light"/>
                        </a:rPr>
                        <a:t> </a:t>
                      </a:r>
                      <a:r>
                        <a:rPr sz="1000" b="0" spc="-35" dirty="0">
                          <a:solidFill>
                            <a:srgbClr val="231F20"/>
                          </a:solidFill>
                          <a:latin typeface="Aktiv Grotesk Light"/>
                          <a:cs typeface="Aktiv Grotesk Light"/>
                        </a:rPr>
                        <a:t>of</a:t>
                      </a:r>
                      <a:r>
                        <a:rPr sz="1000" b="0" spc="-10" dirty="0">
                          <a:solidFill>
                            <a:srgbClr val="231F20"/>
                          </a:solidFill>
                          <a:latin typeface="Aktiv Grotesk Light"/>
                          <a:cs typeface="Aktiv Grotesk Light"/>
                        </a:rPr>
                        <a:t> nature</a:t>
                      </a:r>
                      <a:r>
                        <a:rPr sz="1050" b="0" spc="-15" baseline="19841" dirty="0">
                          <a:solidFill>
                            <a:srgbClr val="231F20"/>
                          </a:solidFill>
                          <a:latin typeface="Aktiv Grotesk Light"/>
                          <a:cs typeface="Aktiv Grotesk Light"/>
                        </a:rPr>
                        <a:t>47</a:t>
                      </a:r>
                      <a:endParaRPr sz="1050" baseline="19841">
                        <a:latin typeface="Aktiv Grotesk Light"/>
                        <a:cs typeface="Aktiv Grotesk Light"/>
                      </a:endParaRPr>
                    </a:p>
                  </a:txBody>
                  <a:tcPr marL="0" marR="0" marT="35560" marB="0"/>
                </a:tc>
                <a:extLst>
                  <a:ext uri="{0D108BD9-81ED-4DB2-BD59-A6C34878D82A}">
                    <a16:rowId xmlns:a16="http://schemas.microsoft.com/office/drawing/2014/main" val="10004"/>
                  </a:ext>
                </a:extLst>
              </a:tr>
              <a:tr h="485140">
                <a:tc>
                  <a:txBody>
                    <a:bodyPr/>
                    <a:lstStyle/>
                    <a:p>
                      <a:pPr marL="157480" marR="235585" indent="-98425">
                        <a:lnSpc>
                          <a:spcPts val="1160"/>
                        </a:lnSpc>
                        <a:spcBef>
                          <a:spcPts val="280"/>
                        </a:spcBef>
                      </a:pPr>
                      <a:r>
                        <a:rPr sz="1000" b="0" spc="10" dirty="0">
                          <a:solidFill>
                            <a:srgbClr val="231F20"/>
                          </a:solidFill>
                          <a:latin typeface="Aktiv Grotesk Light"/>
                          <a:cs typeface="Aktiv Grotesk Light"/>
                        </a:rPr>
                        <a:t>Damage</a:t>
                      </a:r>
                      <a:r>
                        <a:rPr sz="1000" b="0" spc="250"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 </a:t>
                      </a:r>
                      <a:r>
                        <a:rPr sz="1000" b="0" spc="-10" dirty="0">
                          <a:solidFill>
                            <a:srgbClr val="231F20"/>
                          </a:solidFill>
                          <a:latin typeface="Aktiv Grotesk Light"/>
                          <a:cs typeface="Aktiv Grotesk Light"/>
                        </a:rPr>
                        <a:t>avoided</a:t>
                      </a:r>
                      <a:endParaRPr sz="1000">
                        <a:latin typeface="Aktiv Grotesk Light"/>
                        <a:cs typeface="Aktiv Grotesk Light"/>
                      </a:endParaRPr>
                    </a:p>
                  </a:txBody>
                  <a:tcPr marL="0" marR="0" marT="35560" marB="0"/>
                </a:tc>
                <a:tc>
                  <a:txBody>
                    <a:bodyPr/>
                    <a:lstStyle/>
                    <a:p>
                      <a:pPr marL="200660" marR="55880" indent="-98425">
                        <a:lnSpc>
                          <a:spcPts val="1160"/>
                        </a:lnSpc>
                        <a:spcBef>
                          <a:spcPts val="244"/>
                        </a:spcBef>
                      </a:pPr>
                      <a:r>
                        <a:rPr sz="1000" b="0" spc="20" dirty="0">
                          <a:solidFill>
                            <a:srgbClr val="231F20"/>
                          </a:solidFill>
                          <a:latin typeface="Aktiv Grotesk Light"/>
                          <a:cs typeface="Aktiv Grotesk Light"/>
                        </a:rPr>
                        <a:t>Estimates</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the</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95" dirty="0">
                          <a:solidFill>
                            <a:srgbClr val="231F20"/>
                          </a:solidFill>
                          <a:latin typeface="Aktiv Grotesk Light"/>
                          <a:cs typeface="Aktiv Grotesk Light"/>
                        </a:rPr>
                        <a:t> </a:t>
                      </a:r>
                      <a:r>
                        <a:rPr sz="1000" b="0" spc="-10" dirty="0">
                          <a:solidFill>
                            <a:srgbClr val="231F20"/>
                          </a:solidFill>
                          <a:latin typeface="Aktiv Grotesk Light"/>
                          <a:cs typeface="Aktiv Grotesk Light"/>
                        </a:rPr>
                        <a:t>avoiding </a:t>
                      </a:r>
                      <a:r>
                        <a:rPr sz="1000" b="0" spc="20" dirty="0">
                          <a:solidFill>
                            <a:srgbClr val="231F20"/>
                          </a:solidFill>
                          <a:latin typeface="Aktiv Grotesk Light"/>
                          <a:cs typeface="Aktiv Grotesk Light"/>
                        </a:rPr>
                        <a:t>damages</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that</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would</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occur</a:t>
                      </a:r>
                      <a:r>
                        <a:rPr sz="1000" b="0" spc="125" dirty="0">
                          <a:solidFill>
                            <a:srgbClr val="231F20"/>
                          </a:solidFill>
                          <a:latin typeface="Aktiv Grotesk Light"/>
                          <a:cs typeface="Aktiv Grotesk Light"/>
                        </a:rPr>
                        <a:t> </a:t>
                      </a:r>
                      <a:r>
                        <a:rPr sz="1000" b="0" spc="-10" dirty="0">
                          <a:solidFill>
                            <a:srgbClr val="231F20"/>
                          </a:solidFill>
                          <a:latin typeface="Aktiv Grotesk Light"/>
                          <a:cs typeface="Aktiv Grotesk Light"/>
                        </a:rPr>
                        <a:t>because </a:t>
                      </a:r>
                      <a:r>
                        <a:rPr sz="1000" b="0" spc="20" dirty="0">
                          <a:solidFill>
                            <a:srgbClr val="231F20"/>
                          </a:solidFill>
                          <a:latin typeface="Aktiv Grotesk Light"/>
                          <a:cs typeface="Aktiv Grotesk Light"/>
                        </a:rPr>
                        <a:t>of</a:t>
                      </a:r>
                      <a:r>
                        <a:rPr sz="1000" b="0" spc="85" dirty="0">
                          <a:solidFill>
                            <a:srgbClr val="231F20"/>
                          </a:solidFill>
                          <a:latin typeface="Aktiv Grotesk Light"/>
                          <a:cs typeface="Aktiv Grotesk Light"/>
                        </a:rPr>
                        <a:t> </a:t>
                      </a:r>
                      <a:r>
                        <a:rPr sz="1000" b="0" spc="20" dirty="0">
                          <a:solidFill>
                            <a:srgbClr val="231F20"/>
                          </a:solidFill>
                          <a:latin typeface="Aktiv Grotesk Light"/>
                          <a:cs typeface="Aktiv Grotesk Light"/>
                        </a:rPr>
                        <a:t>loss</a:t>
                      </a:r>
                      <a:r>
                        <a:rPr sz="1000" b="0" spc="85"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an</a:t>
                      </a:r>
                      <a:r>
                        <a:rPr sz="1000" b="0" spc="85" dirty="0">
                          <a:solidFill>
                            <a:srgbClr val="231F20"/>
                          </a:solidFill>
                          <a:latin typeface="Aktiv Grotesk Light"/>
                          <a:cs typeface="Aktiv Grotesk Light"/>
                        </a:rPr>
                        <a:t> </a:t>
                      </a:r>
                      <a:r>
                        <a:rPr sz="1000" b="0" spc="20" dirty="0">
                          <a:solidFill>
                            <a:srgbClr val="231F20"/>
                          </a:solidFill>
                          <a:latin typeface="Aktiv Grotesk Light"/>
                          <a:cs typeface="Aktiv Grotesk Light"/>
                        </a:rPr>
                        <a:t>ecosystem</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service</a:t>
                      </a:r>
                      <a:endParaRPr sz="1000">
                        <a:latin typeface="Aktiv Grotesk Light"/>
                        <a:cs typeface="Aktiv Grotesk Light"/>
                      </a:endParaRPr>
                    </a:p>
                  </a:txBody>
                  <a:tcPr marL="0" marR="0" marT="31114" marB="0"/>
                </a:tc>
                <a:tc>
                  <a:txBody>
                    <a:bodyPr/>
                    <a:lstStyle/>
                    <a:p>
                      <a:pPr marL="161290" marR="223520" indent="-98425">
                        <a:lnSpc>
                          <a:spcPts val="1160"/>
                        </a:lnSpc>
                        <a:spcBef>
                          <a:spcPts val="280"/>
                        </a:spcBef>
                      </a:pPr>
                      <a:r>
                        <a:rPr sz="1000" b="0" spc="10" dirty="0">
                          <a:solidFill>
                            <a:srgbClr val="231F20"/>
                          </a:solidFill>
                          <a:latin typeface="Aktiv Grotesk Light"/>
                          <a:cs typeface="Aktiv Grotesk Light"/>
                        </a:rPr>
                        <a:t>Indirect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use</a:t>
                      </a:r>
                      <a:r>
                        <a:rPr sz="1000" b="0" spc="15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dirty="0">
                          <a:solidFill>
                            <a:srgbClr val="231F20"/>
                          </a:solidFill>
                          <a:latin typeface="Aktiv Grotesk Light"/>
                          <a:cs typeface="Aktiv Grotesk Light"/>
                        </a:rPr>
                        <a:t> option</a:t>
                      </a:r>
                      <a:r>
                        <a:rPr sz="1000" b="0" spc="215"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values</a:t>
                      </a:r>
                      <a:endParaRPr sz="1000">
                        <a:latin typeface="Aktiv Grotesk Light"/>
                        <a:cs typeface="Aktiv Grotesk Light"/>
                      </a:endParaRPr>
                    </a:p>
                  </a:txBody>
                  <a:tcPr marL="0" marR="0" marT="35560" marB="0"/>
                </a:tc>
                <a:tc>
                  <a:txBody>
                    <a:bodyPr/>
                    <a:lstStyle/>
                    <a:p>
                      <a:pPr marL="186690" marR="280670" indent="-98425">
                        <a:lnSpc>
                          <a:spcPts val="1160"/>
                        </a:lnSpc>
                        <a:spcBef>
                          <a:spcPts val="280"/>
                        </a:spcBef>
                      </a:pPr>
                      <a:r>
                        <a:rPr sz="1000" b="0" spc="20" dirty="0">
                          <a:solidFill>
                            <a:srgbClr val="231F20"/>
                          </a:solidFill>
                          <a:latin typeface="Aktiv Grotesk Light"/>
                          <a:cs typeface="Aktiv Grotesk Light"/>
                        </a:rPr>
                        <a:t>Estimating</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destroying</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mangrove</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forests</a:t>
                      </a:r>
                      <a:r>
                        <a:rPr sz="1000" b="0" spc="120" dirty="0">
                          <a:solidFill>
                            <a:srgbClr val="231F20"/>
                          </a:solidFill>
                          <a:latin typeface="Aktiv Grotesk Light"/>
                          <a:cs typeface="Aktiv Grotesk Light"/>
                        </a:rPr>
                        <a:t> </a:t>
                      </a:r>
                      <a:r>
                        <a:rPr sz="1000" b="0" spc="-25" dirty="0">
                          <a:solidFill>
                            <a:srgbClr val="231F20"/>
                          </a:solidFill>
                          <a:latin typeface="Aktiv Grotesk Light"/>
                          <a:cs typeface="Aktiv Grotesk Light"/>
                        </a:rPr>
                        <a:t>for</a:t>
                      </a:r>
                      <a:r>
                        <a:rPr sz="1000" b="0" spc="20" dirty="0">
                          <a:solidFill>
                            <a:srgbClr val="231F20"/>
                          </a:solidFill>
                          <a:latin typeface="Aktiv Grotesk Light"/>
                          <a:cs typeface="Aktiv Grotesk Light"/>
                        </a:rPr>
                        <a:t> storm</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protection</a:t>
                      </a:r>
                      <a:r>
                        <a:rPr sz="1050" b="0" spc="30" baseline="19841" dirty="0">
                          <a:solidFill>
                            <a:srgbClr val="231F20"/>
                          </a:solidFill>
                          <a:latin typeface="Aktiv Grotesk Light"/>
                          <a:cs typeface="Aktiv Grotesk Light"/>
                        </a:rPr>
                        <a:t>48</a:t>
                      </a:r>
                      <a:r>
                        <a:rPr sz="1050" b="0" spc="240" baseline="19841" dirty="0">
                          <a:solidFill>
                            <a:srgbClr val="231F20"/>
                          </a:solidFill>
                          <a:latin typeface="Aktiv Grotesk Light"/>
                          <a:cs typeface="Aktiv Grotesk Light"/>
                        </a:rPr>
                        <a:t> </a:t>
                      </a:r>
                      <a:r>
                        <a:rPr sz="1000" b="0" spc="20" dirty="0">
                          <a:solidFill>
                            <a:srgbClr val="231F20"/>
                          </a:solidFill>
                          <a:latin typeface="Aktiv Grotesk Light"/>
                          <a:cs typeface="Aktiv Grotesk Light"/>
                        </a:rPr>
                        <a:t>or</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90" dirty="0">
                          <a:solidFill>
                            <a:srgbClr val="231F20"/>
                          </a:solidFill>
                          <a:latin typeface="Aktiv Grotesk Light"/>
                          <a:cs typeface="Aktiv Grotesk Light"/>
                        </a:rPr>
                        <a:t> </a:t>
                      </a:r>
                      <a:r>
                        <a:rPr sz="1000" b="0" spc="20" dirty="0">
                          <a:solidFill>
                            <a:srgbClr val="231F20"/>
                          </a:solidFill>
                          <a:latin typeface="Aktiv Grotesk Light"/>
                          <a:cs typeface="Aktiv Grotesk Light"/>
                        </a:rPr>
                        <a:t>an</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invasive</a:t>
                      </a:r>
                      <a:r>
                        <a:rPr sz="1000" b="0" spc="90" dirty="0">
                          <a:solidFill>
                            <a:srgbClr val="231F20"/>
                          </a:solidFill>
                          <a:latin typeface="Aktiv Grotesk Light"/>
                          <a:cs typeface="Aktiv Grotesk Light"/>
                        </a:rPr>
                        <a:t> </a:t>
                      </a:r>
                      <a:r>
                        <a:rPr sz="1000" b="0" spc="-10" dirty="0">
                          <a:solidFill>
                            <a:srgbClr val="231F20"/>
                          </a:solidFill>
                          <a:latin typeface="Aktiv Grotesk Light"/>
                          <a:cs typeface="Aktiv Grotesk Light"/>
                        </a:rPr>
                        <a:t>species</a:t>
                      </a:r>
                      <a:r>
                        <a:rPr sz="1050" b="0" spc="-15" baseline="19841" dirty="0">
                          <a:solidFill>
                            <a:srgbClr val="231F20"/>
                          </a:solidFill>
                          <a:latin typeface="Aktiv Grotesk Light"/>
                          <a:cs typeface="Aktiv Grotesk Light"/>
                        </a:rPr>
                        <a:t>49</a:t>
                      </a:r>
                      <a:endParaRPr sz="1050" baseline="19841" dirty="0">
                        <a:latin typeface="Aktiv Grotesk Light"/>
                        <a:cs typeface="Aktiv Grotesk Light"/>
                      </a:endParaRPr>
                    </a:p>
                  </a:txBody>
                  <a:tcPr marL="0" marR="0" marT="35560" marB="0"/>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a:xfrm>
            <a:off x="0" y="0"/>
            <a:ext cx="12192000" cy="369332"/>
          </a:xfrm>
        </p:spPr>
        <p:txBody>
          <a:bodyPr/>
          <a:lstStyle/>
          <a:p>
            <a:r>
              <a:rPr lang="en-US" b="1" dirty="0"/>
              <a:t>TABLE 7.2 </a:t>
            </a:r>
            <a:r>
              <a:rPr lang="en-US" dirty="0"/>
              <a:t>Summary of valuation methods used to assign monetary value to ecosystem services</a:t>
            </a:r>
            <a:endParaRPr lang="en-IN" dirty="0"/>
          </a:p>
        </p:txBody>
      </p:sp>
    </p:spTree>
    <p:extLst>
      <p:ext uri="{BB962C8B-B14F-4D97-AF65-F5344CB8AC3E}">
        <p14:creationId xmlns:p14="http://schemas.microsoft.com/office/powerpoint/2010/main" val="2330497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title="TABLE 7.2 Summary of valuation methods used to assign monetary value to ecosystem services"/>
          <p:cNvGraphicFramePr>
            <a:graphicFrameLocks noGrp="1"/>
          </p:cNvGraphicFramePr>
          <p:nvPr>
            <p:extLst>
              <p:ext uri="{D42A27DB-BD31-4B8C-83A1-F6EECF244321}">
                <p14:modId xmlns:p14="http://schemas.microsoft.com/office/powerpoint/2010/main" val="784062129"/>
              </p:ext>
            </p:extLst>
          </p:nvPr>
        </p:nvGraphicFramePr>
        <p:xfrm>
          <a:off x="1895476" y="2133600"/>
          <a:ext cx="8391524" cy="2578734"/>
        </p:xfrm>
        <a:graphic>
          <a:graphicData uri="http://schemas.openxmlformats.org/drawingml/2006/table">
            <a:tbl>
              <a:tblPr firstRow="1" bandRow="1">
                <a:tableStyleId>{2D5ABB26-0587-4C30-8999-92F81FD0307C}</a:tableStyleId>
              </a:tblPr>
              <a:tblGrid>
                <a:gridCol w="1158240">
                  <a:extLst>
                    <a:ext uri="{9D8B030D-6E8A-4147-A177-3AD203B41FA5}">
                      <a16:colId xmlns:a16="http://schemas.microsoft.com/office/drawing/2014/main" val="20000"/>
                    </a:ext>
                  </a:extLst>
                </a:gridCol>
                <a:gridCol w="2407285">
                  <a:extLst>
                    <a:ext uri="{9D8B030D-6E8A-4147-A177-3AD203B41FA5}">
                      <a16:colId xmlns:a16="http://schemas.microsoft.com/office/drawing/2014/main" val="20001"/>
                    </a:ext>
                  </a:extLst>
                </a:gridCol>
                <a:gridCol w="1264920">
                  <a:extLst>
                    <a:ext uri="{9D8B030D-6E8A-4147-A177-3AD203B41FA5}">
                      <a16:colId xmlns:a16="http://schemas.microsoft.com/office/drawing/2014/main" val="20002"/>
                    </a:ext>
                  </a:extLst>
                </a:gridCol>
                <a:gridCol w="3561079">
                  <a:extLst>
                    <a:ext uri="{9D8B030D-6E8A-4147-A177-3AD203B41FA5}">
                      <a16:colId xmlns:a16="http://schemas.microsoft.com/office/drawing/2014/main" val="20003"/>
                    </a:ext>
                  </a:extLst>
                </a:gridCol>
              </a:tblGrid>
              <a:tr h="205104">
                <a:tc>
                  <a:txBody>
                    <a:bodyPr/>
                    <a:lstStyle/>
                    <a:p>
                      <a:pPr marL="59055">
                        <a:lnSpc>
                          <a:spcPct val="100000"/>
                        </a:lnSpc>
                        <a:spcBef>
                          <a:spcPts val="30"/>
                        </a:spcBef>
                      </a:pPr>
                      <a:r>
                        <a:rPr sz="1000" b="0" spc="-10" dirty="0">
                          <a:solidFill>
                            <a:srgbClr val="231F20"/>
                          </a:solidFill>
                          <a:latin typeface="Aktiv Grotesk Medium"/>
                          <a:cs typeface="Aktiv Grotesk Medium"/>
                        </a:rPr>
                        <a:t>Method</a:t>
                      </a:r>
                      <a:endParaRPr sz="1000">
                        <a:latin typeface="Aktiv Grotesk Medium"/>
                        <a:cs typeface="Aktiv Grotesk Medium"/>
                      </a:endParaRPr>
                    </a:p>
                  </a:txBody>
                  <a:tcPr marL="0" marR="0" marT="3810" marB="0">
                    <a:lnB w="19050">
                      <a:solidFill>
                        <a:srgbClr val="C2DCDF"/>
                      </a:solidFill>
                      <a:prstDash val="solid"/>
                    </a:lnB>
                  </a:tcPr>
                </a:tc>
                <a:tc>
                  <a:txBody>
                    <a:bodyPr/>
                    <a:lstStyle/>
                    <a:p>
                      <a:pPr marL="66675">
                        <a:lnSpc>
                          <a:spcPct val="100000"/>
                        </a:lnSpc>
                        <a:spcBef>
                          <a:spcPts val="30"/>
                        </a:spcBef>
                      </a:pPr>
                      <a:r>
                        <a:rPr sz="1000" b="0" spc="-10" dirty="0">
                          <a:solidFill>
                            <a:srgbClr val="231F20"/>
                          </a:solidFill>
                          <a:latin typeface="Aktiv Grotesk Medium"/>
                          <a:cs typeface="Aktiv Grotesk Medium"/>
                        </a:rPr>
                        <a:t>Overview</a:t>
                      </a:r>
                      <a:endParaRPr sz="1000">
                        <a:latin typeface="Aktiv Grotesk Medium"/>
                        <a:cs typeface="Aktiv Grotesk Medium"/>
                      </a:endParaRPr>
                    </a:p>
                  </a:txBody>
                  <a:tcPr marL="0" marR="0" marT="3810" marB="0">
                    <a:lnB w="19050">
                      <a:solidFill>
                        <a:srgbClr val="C2DCDF"/>
                      </a:solidFill>
                      <a:prstDash val="solid"/>
                    </a:lnB>
                  </a:tcPr>
                </a:tc>
                <a:tc>
                  <a:txBody>
                    <a:bodyPr/>
                    <a:lstStyle/>
                    <a:p>
                      <a:pPr marL="63500">
                        <a:lnSpc>
                          <a:spcPct val="100000"/>
                        </a:lnSpc>
                        <a:spcBef>
                          <a:spcPts val="30"/>
                        </a:spcBef>
                      </a:pPr>
                      <a:r>
                        <a:rPr sz="1000" b="0" dirty="0">
                          <a:solidFill>
                            <a:srgbClr val="231F20"/>
                          </a:solidFill>
                          <a:latin typeface="Aktiv Grotesk Medium"/>
                          <a:cs typeface="Aktiv Grotesk Medium"/>
                        </a:rPr>
                        <a:t>Types</a:t>
                      </a:r>
                      <a:r>
                        <a:rPr sz="1000" b="0" spc="135" dirty="0">
                          <a:solidFill>
                            <a:srgbClr val="231F20"/>
                          </a:solidFill>
                          <a:latin typeface="Aktiv Grotesk Medium"/>
                          <a:cs typeface="Aktiv Grotesk Medium"/>
                        </a:rPr>
                        <a:t> </a:t>
                      </a:r>
                      <a:r>
                        <a:rPr sz="1000" b="0" dirty="0">
                          <a:solidFill>
                            <a:srgbClr val="231F20"/>
                          </a:solidFill>
                          <a:latin typeface="Aktiv Grotesk Medium"/>
                          <a:cs typeface="Aktiv Grotesk Medium"/>
                        </a:rPr>
                        <a:t>of</a:t>
                      </a:r>
                      <a:r>
                        <a:rPr sz="1000" b="0" spc="14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value</a:t>
                      </a:r>
                      <a:endParaRPr sz="1000">
                        <a:latin typeface="Aktiv Grotesk Medium"/>
                        <a:cs typeface="Aktiv Grotesk Medium"/>
                      </a:endParaRPr>
                    </a:p>
                  </a:txBody>
                  <a:tcPr marL="0" marR="0" marT="3810" marB="0">
                    <a:lnB w="19050">
                      <a:solidFill>
                        <a:srgbClr val="C2DCDF"/>
                      </a:solidFill>
                      <a:prstDash val="solid"/>
                    </a:lnB>
                  </a:tcPr>
                </a:tc>
                <a:tc>
                  <a:txBody>
                    <a:bodyPr/>
                    <a:lstStyle/>
                    <a:p>
                      <a:pPr marL="92710">
                        <a:lnSpc>
                          <a:spcPct val="100000"/>
                        </a:lnSpc>
                        <a:spcBef>
                          <a:spcPts val="30"/>
                        </a:spcBef>
                      </a:pPr>
                      <a:r>
                        <a:rPr sz="1000" b="0" spc="10" dirty="0">
                          <a:solidFill>
                            <a:srgbClr val="231F20"/>
                          </a:solidFill>
                          <a:latin typeface="Aktiv Grotesk Medium"/>
                          <a:cs typeface="Aktiv Grotesk Medium"/>
                        </a:rPr>
                        <a:t>Example</a:t>
                      </a:r>
                      <a:r>
                        <a:rPr sz="1000" b="0" spc="250" dirty="0">
                          <a:solidFill>
                            <a:srgbClr val="231F20"/>
                          </a:solidFill>
                          <a:latin typeface="Aktiv Grotesk Medium"/>
                          <a:cs typeface="Aktiv Grotesk Medium"/>
                        </a:rPr>
                        <a:t> </a:t>
                      </a:r>
                      <a:r>
                        <a:rPr sz="1000" b="0" spc="-10" dirty="0">
                          <a:solidFill>
                            <a:srgbClr val="231F20"/>
                          </a:solidFill>
                          <a:latin typeface="Aktiv Grotesk Medium"/>
                          <a:cs typeface="Aktiv Grotesk Medium"/>
                        </a:rPr>
                        <a:t>applications</a:t>
                      </a:r>
                      <a:endParaRPr sz="1000">
                        <a:latin typeface="Aktiv Grotesk Medium"/>
                        <a:cs typeface="Aktiv Grotesk Medium"/>
                      </a:endParaRPr>
                    </a:p>
                  </a:txBody>
                  <a:tcPr marL="0" marR="0" marT="3810" marB="0">
                    <a:lnB w="19050">
                      <a:solidFill>
                        <a:srgbClr val="C2DCDF"/>
                      </a:solidFill>
                      <a:prstDash val="solid"/>
                    </a:lnB>
                  </a:tcPr>
                </a:tc>
                <a:extLst>
                  <a:ext uri="{0D108BD9-81ED-4DB2-BD59-A6C34878D82A}">
                    <a16:rowId xmlns:a16="http://schemas.microsoft.com/office/drawing/2014/main" val="10000"/>
                  </a:ext>
                </a:extLst>
              </a:tr>
              <a:tr h="516255">
                <a:tc>
                  <a:txBody>
                    <a:bodyPr/>
                    <a:lstStyle/>
                    <a:p>
                      <a:pPr marL="157480" marR="74295" indent="-98425">
                        <a:lnSpc>
                          <a:spcPts val="1160"/>
                        </a:lnSpc>
                        <a:spcBef>
                          <a:spcPts val="340"/>
                        </a:spcBef>
                      </a:pPr>
                      <a:r>
                        <a:rPr sz="1000" b="0" spc="20" dirty="0">
                          <a:solidFill>
                            <a:srgbClr val="231F20"/>
                          </a:solidFill>
                          <a:latin typeface="Aktiv Grotesk Light"/>
                          <a:cs typeface="Aktiv Grotesk Light"/>
                        </a:rPr>
                        <a:t>Replacement</a:t>
                      </a:r>
                      <a:r>
                        <a:rPr sz="1000" b="0" spc="245" dirty="0">
                          <a:solidFill>
                            <a:srgbClr val="231F20"/>
                          </a:solidFill>
                          <a:latin typeface="Aktiv Grotesk Light"/>
                          <a:cs typeface="Aktiv Grotesk Light"/>
                        </a:rPr>
                        <a:t> </a:t>
                      </a:r>
                      <a:r>
                        <a:rPr sz="1000" b="0" spc="-35" dirty="0">
                          <a:solidFill>
                            <a:srgbClr val="231F20"/>
                          </a:solidFill>
                          <a:latin typeface="Aktiv Grotesk Light"/>
                          <a:cs typeface="Aktiv Grotesk Light"/>
                        </a:rPr>
                        <a:t>or</a:t>
                      </a:r>
                      <a:r>
                        <a:rPr sz="1000" b="0" spc="20" dirty="0">
                          <a:solidFill>
                            <a:srgbClr val="231F20"/>
                          </a:solidFill>
                          <a:latin typeface="Aktiv Grotesk Light"/>
                          <a:cs typeface="Aktiv Grotesk Light"/>
                        </a:rPr>
                        <a:t> substitute</a:t>
                      </a:r>
                      <a:r>
                        <a:rPr sz="1000" b="0" spc="170"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endParaRPr sz="1000">
                        <a:latin typeface="Aktiv Grotesk Light"/>
                        <a:cs typeface="Aktiv Grotesk Light"/>
                      </a:endParaRPr>
                    </a:p>
                  </a:txBody>
                  <a:tcPr marL="0" marR="0" marT="43180" marB="0">
                    <a:lnT w="19050">
                      <a:solidFill>
                        <a:srgbClr val="C2DCDF"/>
                      </a:solidFill>
                      <a:prstDash val="solid"/>
                    </a:lnT>
                  </a:tcPr>
                </a:tc>
                <a:tc>
                  <a:txBody>
                    <a:bodyPr/>
                    <a:lstStyle/>
                    <a:p>
                      <a:pPr marL="165100" marR="60960" indent="-98425">
                        <a:lnSpc>
                          <a:spcPts val="1160"/>
                        </a:lnSpc>
                        <a:spcBef>
                          <a:spcPts val="340"/>
                        </a:spcBef>
                      </a:pPr>
                      <a:r>
                        <a:rPr sz="1000" b="0" spc="20" dirty="0">
                          <a:solidFill>
                            <a:srgbClr val="231F20"/>
                          </a:solidFill>
                          <a:latin typeface="Aktiv Grotesk Light"/>
                          <a:cs typeface="Aktiv Grotesk Light"/>
                        </a:rPr>
                        <a:t>Estimates</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the</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replacing</a:t>
                      </a:r>
                      <a:r>
                        <a:rPr sz="1000" b="0" spc="105" dirty="0">
                          <a:solidFill>
                            <a:srgbClr val="231F20"/>
                          </a:solidFill>
                          <a:latin typeface="Aktiv Grotesk Light"/>
                          <a:cs typeface="Aktiv Grotesk Light"/>
                        </a:rPr>
                        <a:t> </a:t>
                      </a:r>
                      <a:r>
                        <a:rPr sz="1000" b="0" spc="-25" dirty="0">
                          <a:solidFill>
                            <a:srgbClr val="231F20"/>
                          </a:solidFill>
                          <a:latin typeface="Aktiv Grotesk Light"/>
                          <a:cs typeface="Aktiv Grotesk Light"/>
                        </a:rPr>
                        <a:t>an</a:t>
                      </a:r>
                      <a:r>
                        <a:rPr sz="1000" b="0" spc="20" dirty="0">
                          <a:solidFill>
                            <a:srgbClr val="231F20"/>
                          </a:solidFill>
                          <a:latin typeface="Aktiv Grotesk Light"/>
                          <a:cs typeface="Aktiv Grotesk Light"/>
                        </a:rPr>
                        <a:t> ecosystem</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service</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or</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providing</a:t>
                      </a:r>
                      <a:r>
                        <a:rPr sz="1000" b="0" spc="110" dirty="0">
                          <a:solidFill>
                            <a:srgbClr val="231F20"/>
                          </a:solidFill>
                          <a:latin typeface="Aktiv Grotesk Light"/>
                          <a:cs typeface="Aktiv Grotesk Light"/>
                        </a:rPr>
                        <a:t> </a:t>
                      </a:r>
                      <a:r>
                        <a:rPr sz="1000" b="0" spc="-50" dirty="0">
                          <a:solidFill>
                            <a:srgbClr val="231F20"/>
                          </a:solidFill>
                          <a:latin typeface="Aktiv Grotesk Light"/>
                          <a:cs typeface="Aktiv Grotesk Light"/>
                        </a:rPr>
                        <a:t>a</a:t>
                      </a:r>
                      <a:r>
                        <a:rPr sz="1000" b="0" spc="20" dirty="0">
                          <a:solidFill>
                            <a:srgbClr val="231F20"/>
                          </a:solidFill>
                          <a:latin typeface="Aktiv Grotesk Light"/>
                          <a:cs typeface="Aktiv Grotesk Light"/>
                        </a:rPr>
                        <a:t> substitute</a:t>
                      </a:r>
                      <a:r>
                        <a:rPr sz="1000" b="0" spc="170" dirty="0">
                          <a:solidFill>
                            <a:srgbClr val="231F20"/>
                          </a:solidFill>
                          <a:latin typeface="Aktiv Grotesk Light"/>
                          <a:cs typeface="Aktiv Grotesk Light"/>
                        </a:rPr>
                        <a:t> </a:t>
                      </a:r>
                      <a:r>
                        <a:rPr sz="1000" b="0" spc="-10" dirty="0">
                          <a:solidFill>
                            <a:srgbClr val="231F20"/>
                          </a:solidFill>
                          <a:latin typeface="Aktiv Grotesk Light"/>
                          <a:cs typeface="Aktiv Grotesk Light"/>
                        </a:rPr>
                        <a:t>service</a:t>
                      </a:r>
                      <a:endParaRPr sz="1000">
                        <a:latin typeface="Aktiv Grotesk Light"/>
                        <a:cs typeface="Aktiv Grotesk Light"/>
                      </a:endParaRPr>
                    </a:p>
                  </a:txBody>
                  <a:tcPr marL="0" marR="0" marT="43180" marB="0">
                    <a:lnT w="19050">
                      <a:solidFill>
                        <a:srgbClr val="C2DCDF"/>
                      </a:solidFill>
                      <a:prstDash val="solid"/>
                    </a:lnT>
                  </a:tcPr>
                </a:tc>
                <a:tc>
                  <a:txBody>
                    <a:bodyPr/>
                    <a:lstStyle/>
                    <a:p>
                      <a:pPr marL="161925" marR="219075" indent="-98425">
                        <a:lnSpc>
                          <a:spcPts val="1160"/>
                        </a:lnSpc>
                        <a:spcBef>
                          <a:spcPts val="340"/>
                        </a:spcBef>
                      </a:pPr>
                      <a:r>
                        <a:rPr sz="1000" b="0" spc="10" dirty="0">
                          <a:solidFill>
                            <a:srgbClr val="231F20"/>
                          </a:solidFill>
                          <a:latin typeface="Aktiv Grotesk Light"/>
                          <a:cs typeface="Aktiv Grotesk Light"/>
                        </a:rPr>
                        <a:t>Indirect</a:t>
                      </a:r>
                      <a:r>
                        <a:rPr sz="1000" b="0" spc="145" dirty="0">
                          <a:solidFill>
                            <a:srgbClr val="231F20"/>
                          </a:solidFill>
                          <a:latin typeface="Aktiv Grotesk Light"/>
                          <a:cs typeface="Aktiv Grotesk Light"/>
                        </a:rPr>
                        <a:t> </a:t>
                      </a:r>
                      <a:r>
                        <a:rPr sz="1000" b="0" spc="10" dirty="0">
                          <a:solidFill>
                            <a:srgbClr val="231F20"/>
                          </a:solidFill>
                          <a:latin typeface="Aktiv Grotesk Light"/>
                          <a:cs typeface="Aktiv Grotesk Light"/>
                        </a:rPr>
                        <a:t>use</a:t>
                      </a:r>
                      <a:r>
                        <a:rPr sz="1000" b="0" spc="150"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dirty="0">
                          <a:solidFill>
                            <a:srgbClr val="231F20"/>
                          </a:solidFill>
                          <a:latin typeface="Aktiv Grotesk Light"/>
                          <a:cs typeface="Aktiv Grotesk Light"/>
                        </a:rPr>
                        <a:t> option</a:t>
                      </a:r>
                      <a:r>
                        <a:rPr sz="1000" b="0" spc="215"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values</a:t>
                      </a:r>
                      <a:endParaRPr sz="1000">
                        <a:latin typeface="Aktiv Grotesk Light"/>
                        <a:cs typeface="Aktiv Grotesk Light"/>
                      </a:endParaRPr>
                    </a:p>
                  </a:txBody>
                  <a:tcPr marL="0" marR="0" marT="43180" marB="0">
                    <a:lnT w="19050">
                      <a:solidFill>
                        <a:srgbClr val="C2DCDF"/>
                      </a:solidFill>
                      <a:prstDash val="solid"/>
                    </a:lnT>
                  </a:tcPr>
                </a:tc>
                <a:tc>
                  <a:txBody>
                    <a:bodyPr/>
                    <a:lstStyle/>
                    <a:p>
                      <a:pPr marL="191135" marR="158115" indent="-98425">
                        <a:lnSpc>
                          <a:spcPts val="1160"/>
                        </a:lnSpc>
                        <a:spcBef>
                          <a:spcPts val="340"/>
                        </a:spcBef>
                      </a:pPr>
                      <a:r>
                        <a:rPr sz="1000" b="0" spc="20" dirty="0">
                          <a:solidFill>
                            <a:srgbClr val="231F20"/>
                          </a:solidFill>
                          <a:latin typeface="Aktiv Grotesk Light"/>
                          <a:cs typeface="Aktiv Grotesk Light"/>
                        </a:rPr>
                        <a:t>Estimating</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cost</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to</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replace</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pollution</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removal</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from</a:t>
                      </a:r>
                      <a:r>
                        <a:rPr sz="1000" b="0" spc="105" dirty="0">
                          <a:solidFill>
                            <a:srgbClr val="231F20"/>
                          </a:solidFill>
                          <a:latin typeface="Aktiv Grotesk Light"/>
                          <a:cs typeface="Aktiv Grotesk Light"/>
                        </a:rPr>
                        <a:t> </a:t>
                      </a:r>
                      <a:r>
                        <a:rPr sz="1000" b="0" spc="-50" dirty="0">
                          <a:solidFill>
                            <a:srgbClr val="231F20"/>
                          </a:solidFill>
                          <a:latin typeface="Aktiv Grotesk Light"/>
                          <a:cs typeface="Aktiv Grotesk Light"/>
                        </a:rPr>
                        <a:t>a</a:t>
                      </a:r>
                      <a:r>
                        <a:rPr sz="1000" b="0" spc="20" dirty="0">
                          <a:solidFill>
                            <a:srgbClr val="231F20"/>
                          </a:solidFill>
                          <a:latin typeface="Aktiv Grotesk Light"/>
                          <a:cs typeface="Aktiv Grotesk Light"/>
                        </a:rPr>
                        <a:t> river</a:t>
                      </a:r>
                      <a:r>
                        <a:rPr sz="1050" b="0" spc="30" baseline="19841" dirty="0">
                          <a:solidFill>
                            <a:srgbClr val="231F20"/>
                          </a:solidFill>
                          <a:latin typeface="Aktiv Grotesk Light"/>
                          <a:cs typeface="Aktiv Grotesk Light"/>
                        </a:rPr>
                        <a:t>50</a:t>
                      </a:r>
                      <a:r>
                        <a:rPr sz="1050" b="0" spc="254" baseline="19841" dirty="0">
                          <a:solidFill>
                            <a:srgbClr val="231F20"/>
                          </a:solidFill>
                          <a:latin typeface="Aktiv Grotesk Light"/>
                          <a:cs typeface="Aktiv Grotesk Light"/>
                        </a:rPr>
                        <a:t> </a:t>
                      </a:r>
                      <a:r>
                        <a:rPr sz="1000" b="0" spc="20" dirty="0">
                          <a:solidFill>
                            <a:srgbClr val="231F20"/>
                          </a:solidFill>
                          <a:latin typeface="Aktiv Grotesk Light"/>
                          <a:cs typeface="Aktiv Grotesk Light"/>
                        </a:rPr>
                        <a:t>or</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to</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substitute</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infrastructure</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for</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natural</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flood control</a:t>
                      </a:r>
                      <a:r>
                        <a:rPr sz="1050" b="0" spc="-15" baseline="19841" dirty="0">
                          <a:solidFill>
                            <a:srgbClr val="231F20"/>
                          </a:solidFill>
                          <a:latin typeface="Aktiv Grotesk Light"/>
                          <a:cs typeface="Aktiv Grotesk Light"/>
                        </a:rPr>
                        <a:t>51</a:t>
                      </a:r>
                      <a:endParaRPr sz="1050" baseline="19841">
                        <a:latin typeface="Aktiv Grotesk Light"/>
                        <a:cs typeface="Aktiv Grotesk Light"/>
                      </a:endParaRPr>
                    </a:p>
                  </a:txBody>
                  <a:tcPr marL="0" marR="0" marT="43180" marB="0">
                    <a:lnT w="19050">
                      <a:solidFill>
                        <a:srgbClr val="C2DCDF"/>
                      </a:solidFill>
                      <a:prstDash val="solid"/>
                    </a:lnT>
                  </a:tcPr>
                </a:tc>
                <a:extLst>
                  <a:ext uri="{0D108BD9-81ED-4DB2-BD59-A6C34878D82A}">
                    <a16:rowId xmlns:a16="http://schemas.microsoft.com/office/drawing/2014/main" val="10001"/>
                  </a:ext>
                </a:extLst>
              </a:tr>
              <a:tr h="508000">
                <a:tc>
                  <a:txBody>
                    <a:bodyPr/>
                    <a:lstStyle/>
                    <a:p>
                      <a:pPr marL="157480" marR="406400" indent="-98425">
                        <a:lnSpc>
                          <a:spcPts val="1160"/>
                        </a:lnSpc>
                        <a:spcBef>
                          <a:spcPts val="280"/>
                        </a:spcBef>
                      </a:pPr>
                      <a:r>
                        <a:rPr sz="1000" b="0" spc="-10" dirty="0">
                          <a:solidFill>
                            <a:srgbClr val="231F20"/>
                          </a:solidFill>
                          <a:latin typeface="Aktiv Grotesk Light"/>
                          <a:cs typeface="Aktiv Grotesk Light"/>
                        </a:rPr>
                        <a:t>Contingent valuation</a:t>
                      </a:r>
                      <a:endParaRPr sz="1000">
                        <a:latin typeface="Aktiv Grotesk Light"/>
                        <a:cs typeface="Aktiv Grotesk Light"/>
                      </a:endParaRPr>
                    </a:p>
                  </a:txBody>
                  <a:tcPr marL="0" marR="0" marT="35560" marB="0"/>
                </a:tc>
                <a:tc>
                  <a:txBody>
                    <a:bodyPr/>
                    <a:lstStyle/>
                    <a:p>
                      <a:pPr marL="165100" marR="149225" indent="-98425">
                        <a:lnSpc>
                          <a:spcPts val="1160"/>
                        </a:lnSpc>
                        <a:spcBef>
                          <a:spcPts val="280"/>
                        </a:spcBef>
                      </a:pPr>
                      <a:r>
                        <a:rPr sz="1000" b="0" spc="20" dirty="0">
                          <a:solidFill>
                            <a:srgbClr val="231F20"/>
                          </a:solidFill>
                          <a:latin typeface="Aktiv Grotesk Light"/>
                          <a:cs typeface="Aktiv Grotesk Light"/>
                        </a:rPr>
                        <a:t>Estimates</a:t>
                      </a:r>
                      <a:r>
                        <a:rPr sz="1000" b="0" spc="160" dirty="0">
                          <a:solidFill>
                            <a:srgbClr val="231F20"/>
                          </a:solidFill>
                          <a:latin typeface="Aktiv Grotesk Light"/>
                          <a:cs typeface="Aktiv Grotesk Light"/>
                        </a:rPr>
                        <a:t> </a:t>
                      </a:r>
                      <a:r>
                        <a:rPr sz="1000" b="0" spc="20" dirty="0">
                          <a:solidFill>
                            <a:srgbClr val="231F20"/>
                          </a:solidFill>
                          <a:latin typeface="Aktiv Grotesk Light"/>
                          <a:cs typeface="Aktiv Grotesk Light"/>
                        </a:rPr>
                        <a:t>people’s</a:t>
                      </a:r>
                      <a:r>
                        <a:rPr sz="1000" b="0" spc="160" dirty="0">
                          <a:solidFill>
                            <a:srgbClr val="231F20"/>
                          </a:solidFill>
                          <a:latin typeface="Aktiv Grotesk Light"/>
                          <a:cs typeface="Aktiv Grotesk Light"/>
                        </a:rPr>
                        <a:t> </a:t>
                      </a:r>
                      <a:r>
                        <a:rPr sz="1000" b="0" spc="20" dirty="0">
                          <a:solidFill>
                            <a:srgbClr val="231F20"/>
                          </a:solidFill>
                          <a:latin typeface="Aktiv Grotesk Light"/>
                          <a:cs typeface="Aktiv Grotesk Light"/>
                        </a:rPr>
                        <a:t>willingness</a:t>
                      </a:r>
                      <a:r>
                        <a:rPr sz="1000" b="0" spc="160" dirty="0">
                          <a:solidFill>
                            <a:srgbClr val="231F20"/>
                          </a:solidFill>
                          <a:latin typeface="Aktiv Grotesk Light"/>
                          <a:cs typeface="Aktiv Grotesk Light"/>
                        </a:rPr>
                        <a:t> </a:t>
                      </a:r>
                      <a:r>
                        <a:rPr sz="1000" b="0" spc="-25" dirty="0">
                          <a:solidFill>
                            <a:srgbClr val="231F20"/>
                          </a:solidFill>
                          <a:latin typeface="Aktiv Grotesk Light"/>
                          <a:cs typeface="Aktiv Grotesk Light"/>
                        </a:rPr>
                        <a:t>to</a:t>
                      </a:r>
                      <a:r>
                        <a:rPr sz="1000" b="0" spc="20" dirty="0">
                          <a:solidFill>
                            <a:srgbClr val="231F20"/>
                          </a:solidFill>
                          <a:latin typeface="Aktiv Grotesk Light"/>
                          <a:cs typeface="Aktiv Grotesk Light"/>
                        </a:rPr>
                        <a:t> pay</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for</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an</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ecosystem</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service</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on</a:t>
                      </a:r>
                      <a:r>
                        <a:rPr sz="1000" b="0" spc="100" dirty="0">
                          <a:solidFill>
                            <a:srgbClr val="231F20"/>
                          </a:solidFill>
                          <a:latin typeface="Aktiv Grotesk Light"/>
                          <a:cs typeface="Aktiv Grotesk Light"/>
                        </a:rPr>
                        <a:t> </a:t>
                      </a:r>
                      <a:r>
                        <a:rPr sz="1000" b="0" spc="-50" dirty="0">
                          <a:solidFill>
                            <a:srgbClr val="231F20"/>
                          </a:solidFill>
                          <a:latin typeface="Aktiv Grotesk Light"/>
                          <a:cs typeface="Aktiv Grotesk Light"/>
                        </a:rPr>
                        <a:t>a</a:t>
                      </a:r>
                      <a:r>
                        <a:rPr sz="1000" b="0" spc="20" dirty="0">
                          <a:solidFill>
                            <a:srgbClr val="231F20"/>
                          </a:solidFill>
                          <a:latin typeface="Aktiv Grotesk Light"/>
                          <a:cs typeface="Aktiv Grotesk Light"/>
                        </a:rPr>
                        <a:t> hypothetical</a:t>
                      </a:r>
                      <a:r>
                        <a:rPr sz="1000" b="0" spc="200" dirty="0">
                          <a:solidFill>
                            <a:srgbClr val="231F20"/>
                          </a:solidFill>
                          <a:latin typeface="Aktiv Grotesk Light"/>
                          <a:cs typeface="Aktiv Grotesk Light"/>
                        </a:rPr>
                        <a:t> </a:t>
                      </a:r>
                      <a:r>
                        <a:rPr sz="1000" b="0" spc="-10" dirty="0">
                          <a:solidFill>
                            <a:srgbClr val="231F20"/>
                          </a:solidFill>
                          <a:latin typeface="Aktiv Grotesk Light"/>
                          <a:cs typeface="Aktiv Grotesk Light"/>
                        </a:rPr>
                        <a:t>market</a:t>
                      </a:r>
                      <a:endParaRPr sz="1000">
                        <a:latin typeface="Aktiv Grotesk Light"/>
                        <a:cs typeface="Aktiv Grotesk Light"/>
                      </a:endParaRPr>
                    </a:p>
                  </a:txBody>
                  <a:tcPr marL="0" marR="0" marT="35560" marB="0"/>
                </a:tc>
                <a:tc>
                  <a:txBody>
                    <a:bodyPr/>
                    <a:lstStyle/>
                    <a:p>
                      <a:pPr marL="63500">
                        <a:lnSpc>
                          <a:spcPct val="100000"/>
                        </a:lnSpc>
                        <a:spcBef>
                          <a:spcPts val="204"/>
                        </a:spcBef>
                      </a:pPr>
                      <a:r>
                        <a:rPr sz="1000" b="0" spc="20" dirty="0">
                          <a:solidFill>
                            <a:srgbClr val="231F20"/>
                          </a:solidFill>
                          <a:latin typeface="Aktiv Grotesk Light"/>
                          <a:cs typeface="Aktiv Grotesk Light"/>
                        </a:rPr>
                        <a:t>Existence</a:t>
                      </a:r>
                      <a:r>
                        <a:rPr sz="1000" b="0" spc="18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endParaRPr sz="1000">
                        <a:latin typeface="Aktiv Grotesk Light"/>
                        <a:cs typeface="Aktiv Grotesk Light"/>
                      </a:endParaRPr>
                    </a:p>
                  </a:txBody>
                  <a:tcPr marL="0" marR="0" marT="26034" marB="0"/>
                </a:tc>
                <a:tc>
                  <a:txBody>
                    <a:bodyPr/>
                    <a:lstStyle/>
                    <a:p>
                      <a:pPr marL="191135" marR="488950" indent="-98425">
                        <a:lnSpc>
                          <a:spcPts val="1160"/>
                        </a:lnSpc>
                        <a:spcBef>
                          <a:spcPts val="280"/>
                        </a:spcBef>
                      </a:pPr>
                      <a:r>
                        <a:rPr sz="1000" b="0" spc="20" dirty="0">
                          <a:solidFill>
                            <a:srgbClr val="231F20"/>
                          </a:solidFill>
                          <a:latin typeface="Aktiv Grotesk Light"/>
                          <a:cs typeface="Aktiv Grotesk Light"/>
                        </a:rPr>
                        <a:t>Estimating</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the</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a</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threatened</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species</a:t>
                      </a:r>
                      <a:r>
                        <a:rPr sz="1050" b="0" spc="30" baseline="19841" dirty="0">
                          <a:solidFill>
                            <a:srgbClr val="231F20"/>
                          </a:solidFill>
                          <a:latin typeface="Aktiv Grotesk Light"/>
                          <a:cs typeface="Aktiv Grotesk Light"/>
                        </a:rPr>
                        <a:t>52</a:t>
                      </a:r>
                      <a:r>
                        <a:rPr sz="1050" b="0" spc="270" baseline="19841" dirty="0">
                          <a:solidFill>
                            <a:srgbClr val="231F20"/>
                          </a:solidFill>
                          <a:latin typeface="Aktiv Grotesk Light"/>
                          <a:cs typeface="Aktiv Grotesk Light"/>
                        </a:rPr>
                        <a:t> </a:t>
                      </a:r>
                      <a:r>
                        <a:rPr sz="1000" b="0" spc="-25" dirty="0">
                          <a:solidFill>
                            <a:srgbClr val="231F20"/>
                          </a:solidFill>
                          <a:latin typeface="Aktiv Grotesk Light"/>
                          <a:cs typeface="Aktiv Grotesk Light"/>
                        </a:rPr>
                        <a:t>or</a:t>
                      </a:r>
                      <a:r>
                        <a:rPr sz="1000" b="0" spc="10" dirty="0">
                          <a:solidFill>
                            <a:srgbClr val="231F20"/>
                          </a:solidFill>
                          <a:latin typeface="Aktiv Grotesk Light"/>
                          <a:cs typeface="Aktiv Grotesk Light"/>
                        </a:rPr>
                        <a:t> impact</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of</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an</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oil</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spill</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on</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a</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pristine</a:t>
                      </a:r>
                      <a:r>
                        <a:rPr sz="1000" b="0" spc="105" dirty="0">
                          <a:solidFill>
                            <a:srgbClr val="231F20"/>
                          </a:solidFill>
                          <a:latin typeface="Aktiv Grotesk Light"/>
                          <a:cs typeface="Aktiv Grotesk Light"/>
                        </a:rPr>
                        <a:t> </a:t>
                      </a:r>
                      <a:r>
                        <a:rPr sz="1000" b="0" spc="-10" dirty="0">
                          <a:solidFill>
                            <a:srgbClr val="231F20"/>
                          </a:solidFill>
                          <a:latin typeface="Aktiv Grotesk Light"/>
                          <a:cs typeface="Aktiv Grotesk Light"/>
                        </a:rPr>
                        <a:t>ecosystem</a:t>
                      </a:r>
                      <a:r>
                        <a:rPr sz="1050" b="0" spc="-15" baseline="19841" dirty="0">
                          <a:solidFill>
                            <a:srgbClr val="231F20"/>
                          </a:solidFill>
                          <a:latin typeface="Aktiv Grotesk Light"/>
                          <a:cs typeface="Aktiv Grotesk Light"/>
                        </a:rPr>
                        <a:t>53</a:t>
                      </a:r>
                      <a:endParaRPr sz="1050" baseline="19841">
                        <a:latin typeface="Aktiv Grotesk Light"/>
                        <a:cs typeface="Aktiv Grotesk Light"/>
                      </a:endParaRPr>
                    </a:p>
                  </a:txBody>
                  <a:tcPr marL="0" marR="0" marT="35560" marB="0"/>
                </a:tc>
                <a:extLst>
                  <a:ext uri="{0D108BD9-81ED-4DB2-BD59-A6C34878D82A}">
                    <a16:rowId xmlns:a16="http://schemas.microsoft.com/office/drawing/2014/main" val="10002"/>
                  </a:ext>
                </a:extLst>
              </a:tr>
              <a:tr h="655320">
                <a:tc>
                  <a:txBody>
                    <a:bodyPr/>
                    <a:lstStyle/>
                    <a:p>
                      <a:pPr marL="59055">
                        <a:lnSpc>
                          <a:spcPct val="100000"/>
                        </a:lnSpc>
                        <a:spcBef>
                          <a:spcPts val="204"/>
                        </a:spcBef>
                      </a:pPr>
                      <a:r>
                        <a:rPr sz="1000" b="0" spc="10" dirty="0">
                          <a:solidFill>
                            <a:srgbClr val="231F20"/>
                          </a:solidFill>
                          <a:latin typeface="Aktiv Grotesk Light"/>
                          <a:cs typeface="Aktiv Grotesk Light"/>
                        </a:rPr>
                        <a:t>Choice</a:t>
                      </a:r>
                      <a:r>
                        <a:rPr sz="1000" b="0" spc="204" dirty="0">
                          <a:solidFill>
                            <a:srgbClr val="231F20"/>
                          </a:solidFill>
                          <a:latin typeface="Aktiv Grotesk Light"/>
                          <a:cs typeface="Aktiv Grotesk Light"/>
                        </a:rPr>
                        <a:t> </a:t>
                      </a:r>
                      <a:r>
                        <a:rPr sz="1000" b="0" spc="-10" dirty="0">
                          <a:solidFill>
                            <a:srgbClr val="231F20"/>
                          </a:solidFill>
                          <a:latin typeface="Aktiv Grotesk Light"/>
                          <a:cs typeface="Aktiv Grotesk Light"/>
                        </a:rPr>
                        <a:t>modeling</a:t>
                      </a:r>
                      <a:endParaRPr sz="1000">
                        <a:latin typeface="Aktiv Grotesk Light"/>
                        <a:cs typeface="Aktiv Grotesk Light"/>
                      </a:endParaRPr>
                    </a:p>
                  </a:txBody>
                  <a:tcPr marL="0" marR="0" marT="26034" marB="0"/>
                </a:tc>
                <a:tc>
                  <a:txBody>
                    <a:bodyPr/>
                    <a:lstStyle/>
                    <a:p>
                      <a:pPr marL="165100" marR="55880" indent="-98425">
                        <a:lnSpc>
                          <a:spcPts val="1160"/>
                        </a:lnSpc>
                        <a:spcBef>
                          <a:spcPts val="280"/>
                        </a:spcBef>
                      </a:pPr>
                      <a:r>
                        <a:rPr sz="1000" b="0" spc="20" dirty="0">
                          <a:solidFill>
                            <a:srgbClr val="231F20"/>
                          </a:solidFill>
                          <a:latin typeface="Aktiv Grotesk Light"/>
                          <a:cs typeface="Aktiv Grotesk Light"/>
                        </a:rPr>
                        <a:t>Quantifies</a:t>
                      </a:r>
                      <a:r>
                        <a:rPr sz="1000" b="0" spc="145" dirty="0">
                          <a:solidFill>
                            <a:srgbClr val="231F20"/>
                          </a:solidFill>
                          <a:latin typeface="Aktiv Grotesk Light"/>
                          <a:cs typeface="Aktiv Grotesk Light"/>
                        </a:rPr>
                        <a:t> </a:t>
                      </a:r>
                      <a:r>
                        <a:rPr sz="1000" b="0" spc="20" dirty="0">
                          <a:solidFill>
                            <a:srgbClr val="231F20"/>
                          </a:solidFill>
                          <a:latin typeface="Aktiv Grotesk Light"/>
                          <a:cs typeface="Aktiv Grotesk Light"/>
                        </a:rPr>
                        <a:t>people’s</a:t>
                      </a:r>
                      <a:r>
                        <a:rPr sz="1000" b="0" spc="150" dirty="0">
                          <a:solidFill>
                            <a:srgbClr val="231F20"/>
                          </a:solidFill>
                          <a:latin typeface="Aktiv Grotesk Light"/>
                          <a:cs typeface="Aktiv Grotesk Light"/>
                        </a:rPr>
                        <a:t> </a:t>
                      </a:r>
                      <a:r>
                        <a:rPr sz="1000" b="0" spc="-10" dirty="0">
                          <a:solidFill>
                            <a:srgbClr val="231F20"/>
                          </a:solidFill>
                          <a:latin typeface="Aktiv Grotesk Light"/>
                          <a:cs typeface="Aktiv Grotesk Light"/>
                        </a:rPr>
                        <a:t>preferences </a:t>
                      </a:r>
                      <a:r>
                        <a:rPr sz="1000" b="0" spc="20" dirty="0">
                          <a:solidFill>
                            <a:srgbClr val="231F20"/>
                          </a:solidFill>
                          <a:latin typeface="Aktiv Grotesk Light"/>
                          <a:cs typeface="Aktiv Grotesk Light"/>
                        </a:rPr>
                        <a:t>between</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alternative</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levels</a:t>
                      </a:r>
                      <a:r>
                        <a:rPr sz="1000" b="0" spc="140" dirty="0">
                          <a:solidFill>
                            <a:srgbClr val="231F20"/>
                          </a:solidFill>
                          <a:latin typeface="Aktiv Grotesk Light"/>
                          <a:cs typeface="Aktiv Grotesk Light"/>
                        </a:rPr>
                        <a:t> </a:t>
                      </a:r>
                      <a:r>
                        <a:rPr sz="1000" b="0" spc="-25" dirty="0">
                          <a:solidFill>
                            <a:srgbClr val="231F20"/>
                          </a:solidFill>
                          <a:latin typeface="Aktiv Grotesk Light"/>
                          <a:cs typeface="Aktiv Grotesk Light"/>
                        </a:rPr>
                        <a:t>of</a:t>
                      </a:r>
                      <a:r>
                        <a:rPr sz="1000" b="0" spc="20" dirty="0">
                          <a:solidFill>
                            <a:srgbClr val="231F20"/>
                          </a:solidFill>
                          <a:latin typeface="Aktiv Grotesk Light"/>
                          <a:cs typeface="Aktiv Grotesk Light"/>
                        </a:rPr>
                        <a:t> ecosystem</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services</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at</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a</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given</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price </a:t>
                      </a:r>
                      <a:r>
                        <a:rPr sz="1000" b="0" dirty="0">
                          <a:solidFill>
                            <a:srgbClr val="231F20"/>
                          </a:solidFill>
                          <a:latin typeface="Aktiv Grotesk Light"/>
                          <a:cs typeface="Aktiv Grotesk Light"/>
                        </a:rPr>
                        <a:t>or</a:t>
                      </a:r>
                      <a:r>
                        <a:rPr sz="1000" b="0" spc="110" dirty="0">
                          <a:solidFill>
                            <a:srgbClr val="231F20"/>
                          </a:solidFill>
                          <a:latin typeface="Aktiv Grotesk Light"/>
                          <a:cs typeface="Aktiv Grotesk Light"/>
                        </a:rPr>
                        <a:t> </a:t>
                      </a:r>
                      <a:r>
                        <a:rPr sz="1000" b="0" dirty="0">
                          <a:solidFill>
                            <a:srgbClr val="231F20"/>
                          </a:solidFill>
                          <a:latin typeface="Aktiv Grotesk Light"/>
                          <a:cs typeface="Aktiv Grotesk Light"/>
                        </a:rPr>
                        <a:t>cost</a:t>
                      </a:r>
                      <a:r>
                        <a:rPr sz="1000" b="0" spc="114" dirty="0">
                          <a:solidFill>
                            <a:srgbClr val="231F20"/>
                          </a:solidFill>
                          <a:latin typeface="Aktiv Grotesk Light"/>
                          <a:cs typeface="Aktiv Grotesk Light"/>
                        </a:rPr>
                        <a:t> </a:t>
                      </a:r>
                      <a:r>
                        <a:rPr sz="1000" b="0" dirty="0">
                          <a:solidFill>
                            <a:srgbClr val="231F20"/>
                          </a:solidFill>
                          <a:latin typeface="Aktiv Grotesk Light"/>
                          <a:cs typeface="Aktiv Grotesk Light"/>
                        </a:rPr>
                        <a:t>to</a:t>
                      </a:r>
                      <a:r>
                        <a:rPr sz="1000" b="0" spc="114" dirty="0">
                          <a:solidFill>
                            <a:srgbClr val="231F20"/>
                          </a:solidFill>
                          <a:latin typeface="Aktiv Grotesk Light"/>
                          <a:cs typeface="Aktiv Grotesk Light"/>
                        </a:rPr>
                        <a:t> </a:t>
                      </a:r>
                      <a:r>
                        <a:rPr sz="1000" b="0" dirty="0">
                          <a:solidFill>
                            <a:srgbClr val="231F20"/>
                          </a:solidFill>
                          <a:latin typeface="Aktiv Grotesk Light"/>
                          <a:cs typeface="Aktiv Grotesk Light"/>
                        </a:rPr>
                        <a:t>the</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individual</a:t>
                      </a:r>
                      <a:endParaRPr sz="1000">
                        <a:latin typeface="Aktiv Grotesk Light"/>
                        <a:cs typeface="Aktiv Grotesk Light"/>
                      </a:endParaRPr>
                    </a:p>
                  </a:txBody>
                  <a:tcPr marL="0" marR="0" marT="35560" marB="0"/>
                </a:tc>
                <a:tc>
                  <a:txBody>
                    <a:bodyPr/>
                    <a:lstStyle/>
                    <a:p>
                      <a:pPr marL="161925" marR="85090" indent="-98425">
                        <a:lnSpc>
                          <a:spcPts val="1160"/>
                        </a:lnSpc>
                        <a:spcBef>
                          <a:spcPts val="280"/>
                        </a:spcBef>
                      </a:pPr>
                      <a:r>
                        <a:rPr sz="1000" b="0" spc="10" dirty="0">
                          <a:solidFill>
                            <a:srgbClr val="231F20"/>
                          </a:solidFill>
                          <a:latin typeface="Aktiv Grotesk Light"/>
                          <a:cs typeface="Aktiv Grotesk Light"/>
                        </a:rPr>
                        <a:t>Indirect</a:t>
                      </a:r>
                      <a:r>
                        <a:rPr sz="1000" b="0" spc="180" dirty="0">
                          <a:solidFill>
                            <a:srgbClr val="231F20"/>
                          </a:solidFill>
                          <a:latin typeface="Aktiv Grotesk Light"/>
                          <a:cs typeface="Aktiv Grotesk Light"/>
                        </a:rPr>
                        <a:t> </a:t>
                      </a:r>
                      <a:r>
                        <a:rPr sz="1000" b="0" spc="-20" dirty="0">
                          <a:solidFill>
                            <a:srgbClr val="231F20"/>
                          </a:solidFill>
                          <a:latin typeface="Aktiv Grotesk Light"/>
                          <a:cs typeface="Aktiv Grotesk Light"/>
                        </a:rPr>
                        <a:t>use,</a:t>
                      </a:r>
                      <a:r>
                        <a:rPr sz="1000" b="0" spc="500" dirty="0">
                          <a:solidFill>
                            <a:srgbClr val="231F20"/>
                          </a:solidFill>
                          <a:latin typeface="Aktiv Grotesk Light"/>
                          <a:cs typeface="Aktiv Grotesk Light"/>
                        </a:rPr>
                        <a:t> </a:t>
                      </a:r>
                      <a:r>
                        <a:rPr sz="1000" b="0" dirty="0">
                          <a:solidFill>
                            <a:srgbClr val="231F20"/>
                          </a:solidFill>
                          <a:latin typeface="Aktiv Grotesk Light"/>
                          <a:cs typeface="Aktiv Grotesk Light"/>
                        </a:rPr>
                        <a:t>option,</a:t>
                      </a:r>
                      <a:r>
                        <a:rPr sz="1000" b="0" spc="225" dirty="0">
                          <a:solidFill>
                            <a:srgbClr val="231F20"/>
                          </a:solidFill>
                          <a:latin typeface="Aktiv Grotesk Light"/>
                          <a:cs typeface="Aktiv Grotesk Light"/>
                        </a:rPr>
                        <a:t> </a:t>
                      </a:r>
                      <a:r>
                        <a:rPr sz="1000" b="0" spc="-25" dirty="0">
                          <a:solidFill>
                            <a:srgbClr val="231F20"/>
                          </a:solidFill>
                          <a:latin typeface="Aktiv Grotesk Light"/>
                          <a:cs typeface="Aktiv Grotesk Light"/>
                        </a:rPr>
                        <a:t>and</a:t>
                      </a:r>
                      <a:r>
                        <a:rPr sz="1000" b="0" spc="10" dirty="0">
                          <a:solidFill>
                            <a:srgbClr val="231F20"/>
                          </a:solidFill>
                          <a:latin typeface="Aktiv Grotesk Light"/>
                          <a:cs typeface="Aktiv Grotesk Light"/>
                        </a:rPr>
                        <a:t> existence</a:t>
                      </a:r>
                      <a:r>
                        <a:rPr sz="1000" b="0" spc="250" dirty="0">
                          <a:solidFill>
                            <a:srgbClr val="231F20"/>
                          </a:solidFill>
                          <a:latin typeface="Aktiv Grotesk Light"/>
                          <a:cs typeface="Aktiv Grotesk Light"/>
                        </a:rPr>
                        <a:t> </a:t>
                      </a:r>
                      <a:r>
                        <a:rPr sz="1000" b="0" spc="-10" dirty="0">
                          <a:solidFill>
                            <a:srgbClr val="231F20"/>
                          </a:solidFill>
                          <a:latin typeface="Aktiv Grotesk Light"/>
                          <a:cs typeface="Aktiv Grotesk Light"/>
                        </a:rPr>
                        <a:t>values</a:t>
                      </a:r>
                      <a:endParaRPr sz="1000">
                        <a:latin typeface="Aktiv Grotesk Light"/>
                        <a:cs typeface="Aktiv Grotesk Light"/>
                      </a:endParaRPr>
                    </a:p>
                  </a:txBody>
                  <a:tcPr marL="0" marR="0" marT="35560" marB="0"/>
                </a:tc>
                <a:tc>
                  <a:txBody>
                    <a:bodyPr/>
                    <a:lstStyle/>
                    <a:p>
                      <a:pPr marL="191135" marR="57150" indent="-98425">
                        <a:lnSpc>
                          <a:spcPts val="1160"/>
                        </a:lnSpc>
                        <a:spcBef>
                          <a:spcPts val="280"/>
                        </a:spcBef>
                      </a:pPr>
                      <a:r>
                        <a:rPr sz="1000" b="0" spc="20" dirty="0">
                          <a:solidFill>
                            <a:srgbClr val="231F20"/>
                          </a:solidFill>
                          <a:latin typeface="Aktiv Grotesk Light"/>
                          <a:cs typeface="Aktiv Grotesk Light"/>
                        </a:rPr>
                        <a:t>Estimating</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people’s</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willingness</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to</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pay</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for</a:t>
                      </a:r>
                      <a:r>
                        <a:rPr sz="1000" b="0" spc="105" dirty="0">
                          <a:solidFill>
                            <a:srgbClr val="231F20"/>
                          </a:solidFill>
                          <a:latin typeface="Aktiv Grotesk Light"/>
                          <a:cs typeface="Aktiv Grotesk Light"/>
                        </a:rPr>
                        <a:t> </a:t>
                      </a:r>
                      <a:r>
                        <a:rPr sz="1000" b="0" spc="-20" dirty="0">
                          <a:solidFill>
                            <a:srgbClr val="231F20"/>
                          </a:solidFill>
                          <a:latin typeface="Aktiv Grotesk Light"/>
                          <a:cs typeface="Aktiv Grotesk Light"/>
                        </a:rPr>
                        <a:t>bird- </a:t>
                      </a:r>
                      <a:r>
                        <a:rPr sz="1000" b="0" spc="20" dirty="0">
                          <a:solidFill>
                            <a:srgbClr val="231F20"/>
                          </a:solidFill>
                          <a:latin typeface="Aktiv Grotesk Light"/>
                          <a:cs typeface="Aktiv Grotesk Light"/>
                        </a:rPr>
                        <a:t>watching</a:t>
                      </a:r>
                      <a:r>
                        <a:rPr sz="1050" b="0" spc="30" baseline="19841" dirty="0">
                          <a:solidFill>
                            <a:srgbClr val="231F20"/>
                          </a:solidFill>
                          <a:latin typeface="Aktiv Grotesk Light"/>
                          <a:cs typeface="Aktiv Grotesk Light"/>
                        </a:rPr>
                        <a:t>54</a:t>
                      </a:r>
                      <a:r>
                        <a:rPr sz="1050" b="0" spc="292" baseline="19841" dirty="0">
                          <a:solidFill>
                            <a:srgbClr val="231F20"/>
                          </a:solidFill>
                          <a:latin typeface="Aktiv Grotesk Light"/>
                          <a:cs typeface="Aktiv Grotesk Light"/>
                        </a:rPr>
                        <a:t> </a:t>
                      </a:r>
                      <a:r>
                        <a:rPr sz="1000" b="0" spc="20" dirty="0">
                          <a:solidFill>
                            <a:srgbClr val="231F20"/>
                          </a:solidFill>
                          <a:latin typeface="Aktiv Grotesk Light"/>
                          <a:cs typeface="Aktiv Grotesk Light"/>
                        </a:rPr>
                        <a:t>or</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acceptability</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alternative</a:t>
                      </a:r>
                      <a:r>
                        <a:rPr sz="1000" b="0" spc="125" dirty="0">
                          <a:solidFill>
                            <a:srgbClr val="231F20"/>
                          </a:solidFill>
                          <a:latin typeface="Aktiv Grotesk Light"/>
                          <a:cs typeface="Aktiv Grotesk Light"/>
                        </a:rPr>
                        <a:t> </a:t>
                      </a:r>
                      <a:r>
                        <a:rPr sz="1000" b="0" spc="-10" dirty="0">
                          <a:solidFill>
                            <a:srgbClr val="231F20"/>
                          </a:solidFill>
                          <a:latin typeface="Aktiv Grotesk Light"/>
                          <a:cs typeface="Aktiv Grotesk Light"/>
                        </a:rPr>
                        <a:t>management scenarios</a:t>
                      </a:r>
                      <a:r>
                        <a:rPr sz="1050" b="0" spc="-15" baseline="19841" dirty="0">
                          <a:solidFill>
                            <a:srgbClr val="231F20"/>
                          </a:solidFill>
                          <a:latin typeface="Aktiv Grotesk Light"/>
                          <a:cs typeface="Aktiv Grotesk Light"/>
                        </a:rPr>
                        <a:t>55</a:t>
                      </a:r>
                      <a:endParaRPr sz="1050" baseline="19841">
                        <a:latin typeface="Aktiv Grotesk Light"/>
                        <a:cs typeface="Aktiv Grotesk Light"/>
                      </a:endParaRPr>
                    </a:p>
                  </a:txBody>
                  <a:tcPr marL="0" marR="0" marT="35560" marB="0"/>
                </a:tc>
                <a:extLst>
                  <a:ext uri="{0D108BD9-81ED-4DB2-BD59-A6C34878D82A}">
                    <a16:rowId xmlns:a16="http://schemas.microsoft.com/office/drawing/2014/main" val="10003"/>
                  </a:ext>
                </a:extLst>
              </a:tr>
              <a:tr h="694055">
                <a:tc>
                  <a:txBody>
                    <a:bodyPr/>
                    <a:lstStyle/>
                    <a:p>
                      <a:pPr marL="59055">
                        <a:lnSpc>
                          <a:spcPct val="100000"/>
                        </a:lnSpc>
                        <a:spcBef>
                          <a:spcPts val="204"/>
                        </a:spcBef>
                      </a:pPr>
                      <a:r>
                        <a:rPr sz="1000" b="0" spc="10" dirty="0">
                          <a:solidFill>
                            <a:srgbClr val="231F20"/>
                          </a:solidFill>
                          <a:latin typeface="Aktiv Grotesk Light"/>
                          <a:cs typeface="Aktiv Grotesk Light"/>
                        </a:rPr>
                        <a:t>Benefits</a:t>
                      </a:r>
                      <a:r>
                        <a:rPr sz="1000" b="0" spc="229" dirty="0">
                          <a:solidFill>
                            <a:srgbClr val="231F20"/>
                          </a:solidFill>
                          <a:latin typeface="Aktiv Grotesk Light"/>
                          <a:cs typeface="Aktiv Grotesk Light"/>
                        </a:rPr>
                        <a:t> </a:t>
                      </a:r>
                      <a:r>
                        <a:rPr sz="1000" b="0" spc="-10" dirty="0">
                          <a:solidFill>
                            <a:srgbClr val="231F20"/>
                          </a:solidFill>
                          <a:latin typeface="Aktiv Grotesk Light"/>
                          <a:cs typeface="Aktiv Grotesk Light"/>
                        </a:rPr>
                        <a:t>transfer</a:t>
                      </a:r>
                      <a:endParaRPr sz="1000">
                        <a:latin typeface="Aktiv Grotesk Light"/>
                        <a:cs typeface="Aktiv Grotesk Light"/>
                      </a:endParaRPr>
                    </a:p>
                  </a:txBody>
                  <a:tcPr marL="0" marR="0" marT="26034" marB="0">
                    <a:lnB w="19050">
                      <a:solidFill>
                        <a:srgbClr val="C2DCDF"/>
                      </a:solidFill>
                      <a:prstDash val="solid"/>
                    </a:lnB>
                  </a:tcPr>
                </a:tc>
                <a:tc>
                  <a:txBody>
                    <a:bodyPr/>
                    <a:lstStyle/>
                    <a:p>
                      <a:pPr marL="165100" marR="133350" indent="-98425">
                        <a:lnSpc>
                          <a:spcPts val="1160"/>
                        </a:lnSpc>
                        <a:spcBef>
                          <a:spcPts val="280"/>
                        </a:spcBef>
                      </a:pPr>
                      <a:r>
                        <a:rPr sz="1000" b="0" spc="20" dirty="0">
                          <a:solidFill>
                            <a:srgbClr val="231F20"/>
                          </a:solidFill>
                          <a:latin typeface="Aktiv Grotesk Light"/>
                          <a:cs typeface="Aktiv Grotesk Light"/>
                        </a:rPr>
                        <a:t>Estimates</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values</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an</a:t>
                      </a:r>
                      <a:r>
                        <a:rPr sz="1000" b="0" spc="100" dirty="0">
                          <a:solidFill>
                            <a:srgbClr val="231F20"/>
                          </a:solidFill>
                          <a:latin typeface="Aktiv Grotesk Light"/>
                          <a:cs typeface="Aktiv Grotesk Light"/>
                        </a:rPr>
                        <a:t> </a:t>
                      </a:r>
                      <a:r>
                        <a:rPr sz="1000" b="0" spc="-10" dirty="0">
                          <a:solidFill>
                            <a:srgbClr val="231F20"/>
                          </a:solidFill>
                          <a:latin typeface="Aktiv Grotesk Light"/>
                          <a:cs typeface="Aktiv Grotesk Light"/>
                        </a:rPr>
                        <a:t>ecosystem </a:t>
                      </a:r>
                      <a:r>
                        <a:rPr sz="1000" b="0" spc="20" dirty="0">
                          <a:solidFill>
                            <a:srgbClr val="231F20"/>
                          </a:solidFill>
                          <a:latin typeface="Aktiv Grotesk Light"/>
                          <a:cs typeface="Aktiv Grotesk Light"/>
                        </a:rPr>
                        <a:t>service</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by</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transferring</a:t>
                      </a:r>
                      <a:r>
                        <a:rPr sz="1000" b="0" spc="130" dirty="0">
                          <a:solidFill>
                            <a:srgbClr val="231F20"/>
                          </a:solidFill>
                          <a:latin typeface="Aktiv Grotesk Light"/>
                          <a:cs typeface="Aktiv Grotesk Light"/>
                        </a:rPr>
                        <a:t> </a:t>
                      </a:r>
                      <a:r>
                        <a:rPr sz="1000" b="0" spc="-10" dirty="0">
                          <a:solidFill>
                            <a:srgbClr val="231F20"/>
                          </a:solidFill>
                          <a:latin typeface="Aktiv Grotesk Light"/>
                          <a:cs typeface="Aktiv Grotesk Light"/>
                        </a:rPr>
                        <a:t>information </a:t>
                      </a:r>
                      <a:r>
                        <a:rPr sz="1000" b="0" spc="20" dirty="0">
                          <a:solidFill>
                            <a:srgbClr val="231F20"/>
                          </a:solidFill>
                          <a:latin typeface="Aktiv Grotesk Light"/>
                          <a:cs typeface="Aktiv Grotesk Light"/>
                        </a:rPr>
                        <a:t>from</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studies</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already</a:t>
                      </a:r>
                      <a:r>
                        <a:rPr sz="1000" b="0" spc="135" dirty="0">
                          <a:solidFill>
                            <a:srgbClr val="231F20"/>
                          </a:solidFill>
                          <a:latin typeface="Aktiv Grotesk Light"/>
                          <a:cs typeface="Aktiv Grotesk Light"/>
                        </a:rPr>
                        <a:t> </a:t>
                      </a:r>
                      <a:r>
                        <a:rPr sz="1000" b="0" spc="20" dirty="0">
                          <a:solidFill>
                            <a:srgbClr val="231F20"/>
                          </a:solidFill>
                          <a:latin typeface="Aktiv Grotesk Light"/>
                          <a:cs typeface="Aktiv Grotesk Light"/>
                        </a:rPr>
                        <a:t>completed</a:t>
                      </a:r>
                      <a:r>
                        <a:rPr sz="1000" b="0" spc="140" dirty="0">
                          <a:solidFill>
                            <a:srgbClr val="231F20"/>
                          </a:solidFill>
                          <a:latin typeface="Aktiv Grotesk Light"/>
                          <a:cs typeface="Aktiv Grotesk Light"/>
                        </a:rPr>
                        <a:t> </a:t>
                      </a:r>
                      <a:r>
                        <a:rPr sz="1000" b="0" spc="-25" dirty="0">
                          <a:solidFill>
                            <a:srgbClr val="231F20"/>
                          </a:solidFill>
                          <a:latin typeface="Aktiv Grotesk Light"/>
                          <a:cs typeface="Aktiv Grotesk Light"/>
                        </a:rPr>
                        <a:t>in</a:t>
                      </a:r>
                      <a:r>
                        <a:rPr sz="1000" b="0" spc="10" dirty="0">
                          <a:solidFill>
                            <a:srgbClr val="231F20"/>
                          </a:solidFill>
                          <a:latin typeface="Aktiv Grotesk Light"/>
                          <a:cs typeface="Aktiv Grotesk Light"/>
                        </a:rPr>
                        <a:t> another</a:t>
                      </a:r>
                      <a:r>
                        <a:rPr sz="1000" b="0" spc="180" dirty="0">
                          <a:solidFill>
                            <a:srgbClr val="231F20"/>
                          </a:solidFill>
                          <a:latin typeface="Aktiv Grotesk Light"/>
                          <a:cs typeface="Aktiv Grotesk Light"/>
                        </a:rPr>
                        <a:t> </a:t>
                      </a:r>
                      <a:r>
                        <a:rPr sz="1000" b="0" spc="10" dirty="0">
                          <a:solidFill>
                            <a:srgbClr val="231F20"/>
                          </a:solidFill>
                          <a:latin typeface="Aktiv Grotesk Light"/>
                          <a:cs typeface="Aktiv Grotesk Light"/>
                        </a:rPr>
                        <a:t>location</a:t>
                      </a:r>
                      <a:r>
                        <a:rPr sz="1000" b="0" spc="180" dirty="0">
                          <a:solidFill>
                            <a:srgbClr val="231F20"/>
                          </a:solidFill>
                          <a:latin typeface="Aktiv Grotesk Light"/>
                          <a:cs typeface="Aktiv Grotesk Light"/>
                        </a:rPr>
                        <a:t> </a:t>
                      </a:r>
                      <a:r>
                        <a:rPr sz="1000" b="0" spc="10" dirty="0">
                          <a:solidFill>
                            <a:srgbClr val="231F20"/>
                          </a:solidFill>
                          <a:latin typeface="Aktiv Grotesk Light"/>
                          <a:cs typeface="Aktiv Grotesk Light"/>
                        </a:rPr>
                        <a:t>and/or</a:t>
                      </a:r>
                      <a:r>
                        <a:rPr sz="1000" b="0" spc="185" dirty="0">
                          <a:solidFill>
                            <a:srgbClr val="231F20"/>
                          </a:solidFill>
                          <a:latin typeface="Aktiv Grotesk Light"/>
                          <a:cs typeface="Aktiv Grotesk Light"/>
                        </a:rPr>
                        <a:t> </a:t>
                      </a:r>
                      <a:r>
                        <a:rPr sz="1000" b="0" spc="-10" dirty="0">
                          <a:solidFill>
                            <a:srgbClr val="231F20"/>
                          </a:solidFill>
                          <a:latin typeface="Aktiv Grotesk Light"/>
                          <a:cs typeface="Aktiv Grotesk Light"/>
                        </a:rPr>
                        <a:t>context</a:t>
                      </a:r>
                      <a:endParaRPr sz="1000">
                        <a:latin typeface="Aktiv Grotesk Light"/>
                        <a:cs typeface="Aktiv Grotesk Light"/>
                      </a:endParaRPr>
                    </a:p>
                  </a:txBody>
                  <a:tcPr marL="0" marR="0" marT="35560" marB="0">
                    <a:lnB w="19050">
                      <a:solidFill>
                        <a:srgbClr val="C2DCDF"/>
                      </a:solidFill>
                      <a:prstDash val="solid"/>
                    </a:lnB>
                  </a:tcPr>
                </a:tc>
                <a:tc>
                  <a:txBody>
                    <a:bodyPr/>
                    <a:lstStyle/>
                    <a:p>
                      <a:pPr marL="63500">
                        <a:lnSpc>
                          <a:spcPct val="100000"/>
                        </a:lnSpc>
                        <a:spcBef>
                          <a:spcPts val="204"/>
                        </a:spcBef>
                      </a:pPr>
                      <a:r>
                        <a:rPr sz="1000" b="0" spc="-25" dirty="0">
                          <a:solidFill>
                            <a:srgbClr val="231F20"/>
                          </a:solidFill>
                          <a:latin typeface="Aktiv Grotesk Light"/>
                          <a:cs typeface="Aktiv Grotesk Light"/>
                        </a:rPr>
                        <a:t>All</a:t>
                      </a:r>
                      <a:endParaRPr sz="1000">
                        <a:latin typeface="Aktiv Grotesk Light"/>
                        <a:cs typeface="Aktiv Grotesk Light"/>
                      </a:endParaRPr>
                    </a:p>
                  </a:txBody>
                  <a:tcPr marL="0" marR="0" marT="26034" marB="0">
                    <a:lnB w="19050">
                      <a:solidFill>
                        <a:srgbClr val="C2DCDF"/>
                      </a:solidFill>
                      <a:prstDash val="solid"/>
                    </a:lnB>
                  </a:tcPr>
                </a:tc>
                <a:tc>
                  <a:txBody>
                    <a:bodyPr/>
                    <a:lstStyle/>
                    <a:p>
                      <a:pPr marL="191135" marR="75565" indent="-98425">
                        <a:lnSpc>
                          <a:spcPts val="1160"/>
                        </a:lnSpc>
                        <a:spcBef>
                          <a:spcPts val="280"/>
                        </a:spcBef>
                      </a:pPr>
                      <a:r>
                        <a:rPr sz="1000" b="0" spc="20" dirty="0">
                          <a:solidFill>
                            <a:srgbClr val="231F20"/>
                          </a:solidFill>
                          <a:latin typeface="Aktiv Grotesk Light"/>
                          <a:cs typeface="Aktiv Grotesk Light"/>
                        </a:rPr>
                        <a:t>Estimating</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value</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of</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threatened</a:t>
                      </a:r>
                      <a:r>
                        <a:rPr sz="1000" b="0" spc="110" dirty="0">
                          <a:solidFill>
                            <a:srgbClr val="231F20"/>
                          </a:solidFill>
                          <a:latin typeface="Aktiv Grotesk Light"/>
                          <a:cs typeface="Aktiv Grotesk Light"/>
                        </a:rPr>
                        <a:t> </a:t>
                      </a:r>
                      <a:r>
                        <a:rPr sz="1000" b="0" spc="20" dirty="0">
                          <a:solidFill>
                            <a:srgbClr val="231F20"/>
                          </a:solidFill>
                          <a:latin typeface="Aktiv Grotesk Light"/>
                          <a:cs typeface="Aktiv Grotesk Light"/>
                        </a:rPr>
                        <a:t>species</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in</a:t>
                      </a:r>
                      <a:r>
                        <a:rPr sz="1000" b="0" spc="110" dirty="0">
                          <a:solidFill>
                            <a:srgbClr val="231F20"/>
                          </a:solidFill>
                          <a:latin typeface="Aktiv Grotesk Light"/>
                          <a:cs typeface="Aktiv Grotesk Light"/>
                        </a:rPr>
                        <a:t> </a:t>
                      </a:r>
                      <a:r>
                        <a:rPr sz="1000" b="0" spc="-10" dirty="0">
                          <a:solidFill>
                            <a:srgbClr val="231F20"/>
                          </a:solidFill>
                          <a:latin typeface="Aktiv Grotesk Light"/>
                          <a:cs typeface="Aktiv Grotesk Light"/>
                        </a:rPr>
                        <a:t>developing </a:t>
                      </a:r>
                      <a:r>
                        <a:rPr sz="1000" b="0" spc="20" dirty="0">
                          <a:solidFill>
                            <a:srgbClr val="231F20"/>
                          </a:solidFill>
                          <a:latin typeface="Aktiv Grotesk Light"/>
                          <a:cs typeface="Aktiv Grotesk Light"/>
                        </a:rPr>
                        <a:t>countries</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using</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studies</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performed</a:t>
                      </a:r>
                      <a:r>
                        <a:rPr sz="1000" b="0" spc="125" dirty="0">
                          <a:solidFill>
                            <a:srgbClr val="231F20"/>
                          </a:solidFill>
                          <a:latin typeface="Aktiv Grotesk Light"/>
                          <a:cs typeface="Aktiv Grotesk Light"/>
                        </a:rPr>
                        <a:t> </a:t>
                      </a:r>
                      <a:r>
                        <a:rPr sz="1000" b="0" spc="20" dirty="0">
                          <a:solidFill>
                            <a:srgbClr val="231F20"/>
                          </a:solidFill>
                          <a:latin typeface="Aktiv Grotesk Light"/>
                          <a:cs typeface="Aktiv Grotesk Light"/>
                        </a:rPr>
                        <a:t>in</a:t>
                      </a:r>
                      <a:r>
                        <a:rPr sz="1000" b="0" spc="125" dirty="0">
                          <a:solidFill>
                            <a:srgbClr val="231F20"/>
                          </a:solidFill>
                          <a:latin typeface="Aktiv Grotesk Light"/>
                          <a:cs typeface="Aktiv Grotesk Light"/>
                        </a:rPr>
                        <a:t> </a:t>
                      </a:r>
                      <a:r>
                        <a:rPr sz="1000" b="0" spc="-10" dirty="0">
                          <a:solidFill>
                            <a:srgbClr val="231F20"/>
                          </a:solidFill>
                          <a:latin typeface="Aktiv Grotesk Light"/>
                          <a:cs typeface="Aktiv Grotesk Light"/>
                        </a:rPr>
                        <a:t>developed </a:t>
                      </a:r>
                      <a:r>
                        <a:rPr sz="1000" b="0" spc="20" dirty="0">
                          <a:solidFill>
                            <a:srgbClr val="231F20"/>
                          </a:solidFill>
                          <a:latin typeface="Aktiv Grotesk Light"/>
                          <a:cs typeface="Aktiv Grotesk Light"/>
                        </a:rPr>
                        <a:t>countries</a:t>
                      </a:r>
                      <a:r>
                        <a:rPr sz="1050" b="0" spc="30" baseline="19841" dirty="0">
                          <a:solidFill>
                            <a:srgbClr val="231F20"/>
                          </a:solidFill>
                          <a:latin typeface="Aktiv Grotesk Light"/>
                          <a:cs typeface="Aktiv Grotesk Light"/>
                        </a:rPr>
                        <a:t>56</a:t>
                      </a:r>
                      <a:r>
                        <a:rPr sz="1050" b="0" spc="247" baseline="19841" dirty="0">
                          <a:solidFill>
                            <a:srgbClr val="231F20"/>
                          </a:solidFill>
                          <a:latin typeface="Aktiv Grotesk Light"/>
                          <a:cs typeface="Aktiv Grotesk Light"/>
                        </a:rPr>
                        <a:t> </a:t>
                      </a:r>
                      <a:r>
                        <a:rPr sz="1000" b="0" spc="20" dirty="0">
                          <a:solidFill>
                            <a:srgbClr val="231F20"/>
                          </a:solidFill>
                          <a:latin typeface="Aktiv Grotesk Light"/>
                          <a:cs typeface="Aktiv Grotesk Light"/>
                        </a:rPr>
                        <a:t>or</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willingness</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to</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pay</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for</a:t>
                      </a:r>
                      <a:r>
                        <a:rPr sz="1000" b="0" spc="100" dirty="0">
                          <a:solidFill>
                            <a:srgbClr val="231F20"/>
                          </a:solidFill>
                          <a:latin typeface="Aktiv Grotesk Light"/>
                          <a:cs typeface="Aktiv Grotesk Light"/>
                        </a:rPr>
                        <a:t> </a:t>
                      </a:r>
                      <a:r>
                        <a:rPr sz="1000" b="0" spc="20" dirty="0">
                          <a:solidFill>
                            <a:srgbClr val="231F20"/>
                          </a:solidFill>
                          <a:latin typeface="Aktiv Grotesk Light"/>
                          <a:cs typeface="Aktiv Grotesk Light"/>
                        </a:rPr>
                        <a:t>water</a:t>
                      </a:r>
                      <a:r>
                        <a:rPr sz="1000" b="0" spc="95" dirty="0">
                          <a:solidFill>
                            <a:srgbClr val="231F20"/>
                          </a:solidFill>
                          <a:latin typeface="Aktiv Grotesk Light"/>
                          <a:cs typeface="Aktiv Grotesk Light"/>
                        </a:rPr>
                        <a:t> </a:t>
                      </a:r>
                      <a:r>
                        <a:rPr sz="1000" b="0" spc="20" dirty="0">
                          <a:solidFill>
                            <a:srgbClr val="231F20"/>
                          </a:solidFill>
                          <a:latin typeface="Aktiv Grotesk Light"/>
                          <a:cs typeface="Aktiv Grotesk Light"/>
                        </a:rPr>
                        <a:t>quality</a:t>
                      </a:r>
                      <a:r>
                        <a:rPr sz="1000" b="0" spc="100" dirty="0">
                          <a:solidFill>
                            <a:srgbClr val="231F20"/>
                          </a:solidFill>
                          <a:latin typeface="Aktiv Grotesk Light"/>
                          <a:cs typeface="Aktiv Grotesk Light"/>
                        </a:rPr>
                        <a:t> </a:t>
                      </a:r>
                      <a:r>
                        <a:rPr sz="1000" b="0" spc="-25" dirty="0">
                          <a:solidFill>
                            <a:srgbClr val="231F20"/>
                          </a:solidFill>
                          <a:latin typeface="Aktiv Grotesk Light"/>
                          <a:cs typeface="Aktiv Grotesk Light"/>
                        </a:rPr>
                        <a:t>in</a:t>
                      </a:r>
                      <a:r>
                        <a:rPr sz="1000" b="0" spc="20" dirty="0">
                          <a:solidFill>
                            <a:srgbClr val="231F20"/>
                          </a:solidFill>
                          <a:latin typeface="Aktiv Grotesk Light"/>
                          <a:cs typeface="Aktiv Grotesk Light"/>
                        </a:rPr>
                        <a:t> one</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location</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based</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on</a:t>
                      </a:r>
                      <a:r>
                        <a:rPr sz="1000" b="0" spc="114" dirty="0">
                          <a:solidFill>
                            <a:srgbClr val="231F20"/>
                          </a:solidFill>
                          <a:latin typeface="Aktiv Grotesk Light"/>
                          <a:cs typeface="Aktiv Grotesk Light"/>
                        </a:rPr>
                        <a:t> </a:t>
                      </a:r>
                      <a:r>
                        <a:rPr sz="1000" b="0" spc="20" dirty="0">
                          <a:solidFill>
                            <a:srgbClr val="231F20"/>
                          </a:solidFill>
                          <a:latin typeface="Aktiv Grotesk Light"/>
                          <a:cs typeface="Aktiv Grotesk Light"/>
                        </a:rPr>
                        <a:t>studies</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performed</a:t>
                      </a:r>
                      <a:r>
                        <a:rPr sz="1000" b="0" spc="120" dirty="0">
                          <a:solidFill>
                            <a:srgbClr val="231F20"/>
                          </a:solidFill>
                          <a:latin typeface="Aktiv Grotesk Light"/>
                          <a:cs typeface="Aktiv Grotesk Light"/>
                        </a:rPr>
                        <a:t> </a:t>
                      </a:r>
                      <a:r>
                        <a:rPr sz="1000" b="0" spc="20" dirty="0">
                          <a:solidFill>
                            <a:srgbClr val="231F20"/>
                          </a:solidFill>
                          <a:latin typeface="Aktiv Grotesk Light"/>
                          <a:cs typeface="Aktiv Grotesk Light"/>
                        </a:rPr>
                        <a:t>at</a:t>
                      </a:r>
                      <a:r>
                        <a:rPr sz="1000" b="0" spc="114" dirty="0">
                          <a:solidFill>
                            <a:srgbClr val="231F20"/>
                          </a:solidFill>
                          <a:latin typeface="Aktiv Grotesk Light"/>
                          <a:cs typeface="Aktiv Grotesk Light"/>
                        </a:rPr>
                        <a:t> </a:t>
                      </a:r>
                      <a:r>
                        <a:rPr sz="1000" b="0" spc="-10" dirty="0">
                          <a:solidFill>
                            <a:srgbClr val="231F20"/>
                          </a:solidFill>
                          <a:latin typeface="Aktiv Grotesk Light"/>
                          <a:cs typeface="Aktiv Grotesk Light"/>
                        </a:rPr>
                        <a:t>another</a:t>
                      </a:r>
                      <a:r>
                        <a:rPr sz="1050" b="0" spc="-15" baseline="19841" dirty="0">
                          <a:solidFill>
                            <a:srgbClr val="231F20"/>
                          </a:solidFill>
                          <a:latin typeface="Aktiv Grotesk Light"/>
                          <a:cs typeface="Aktiv Grotesk Light"/>
                        </a:rPr>
                        <a:t>57</a:t>
                      </a:r>
                      <a:endParaRPr sz="1050" baseline="19841" dirty="0">
                        <a:latin typeface="Aktiv Grotesk Light"/>
                        <a:cs typeface="Aktiv Grotesk Light"/>
                      </a:endParaRPr>
                    </a:p>
                  </a:txBody>
                  <a:tcPr marL="0" marR="0" marT="35560" marB="0">
                    <a:lnB w="19050">
                      <a:solidFill>
                        <a:srgbClr val="C2DCDF"/>
                      </a:solidFill>
                      <a:prstDash val="solid"/>
                    </a:lnB>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a:xfrm>
            <a:off x="0" y="0"/>
            <a:ext cx="12192000" cy="369332"/>
          </a:xfrm>
        </p:spPr>
        <p:txBody>
          <a:bodyPr/>
          <a:lstStyle/>
          <a:p>
            <a:r>
              <a:rPr lang="en-US" b="1" dirty="0"/>
              <a:t>TABLE 7.2 </a:t>
            </a:r>
            <a:r>
              <a:rPr lang="en-US" dirty="0" smtClean="0"/>
              <a:t>(Continued)</a:t>
            </a:r>
            <a:endParaRPr lang="en-IN" dirty="0"/>
          </a:p>
        </p:txBody>
      </p:sp>
    </p:spTree>
    <p:extLst>
      <p:ext uri="{BB962C8B-B14F-4D97-AF65-F5344CB8AC3E}">
        <p14:creationId xmlns:p14="http://schemas.microsoft.com/office/powerpoint/2010/main" val="105171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7.12 </a:t>
            </a:r>
            <a:r>
              <a:rPr lang="en-US" dirty="0"/>
              <a:t>The market pricing method quantifies the value of an ecosystem service using the supply curve (solid blue line, </a:t>
            </a:r>
            <a:r>
              <a:rPr lang="en-US" i="1" dirty="0"/>
              <a:t>S</a:t>
            </a:r>
            <a:r>
              <a:rPr lang="en-US" dirty="0"/>
              <a:t>) and demand curve (dashed red line, </a:t>
            </a:r>
            <a:r>
              <a:rPr lang="en-US" i="1" dirty="0"/>
              <a:t>D</a:t>
            </a:r>
            <a:r>
              <a:rPr lang="en-US" dirty="0"/>
              <a:t>) to estimate the total net economic benefit (economic surplus) of the service. </a:t>
            </a:r>
          </a:p>
        </p:txBody>
      </p:sp>
      <p:pic>
        <p:nvPicPr>
          <p:cNvPr id="2" name="Picture 1" descr="A graph shows the curves for supply and demand. The horizontal axis is labeled quantity, and lists equilibrium quantity Q. The vertical axis is labeled market price, and lists E, P, and A. The supply curve S increases from (0, E) through (Q, P). The demand curve D decreases from (0, A) through (Q, P). The region to the left of point B and above line y equals P is labeled consumer surplus. The region to the left of point B and below line y equals P is labeled producer surplus.&#10;" title="Figure 7.12 The market pricing method quantifies the value of an ecosystem service using the supply curve (solid blue line, S) and demand curve (dashed red line, D) to estimate the total net economic benefit (economic surplus) of the servi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852" y="1062034"/>
            <a:ext cx="4698296" cy="4733933"/>
          </a:xfrm>
          <a:prstGeom prst="rect">
            <a:avLst/>
          </a:prstGeom>
        </p:spPr>
      </p:pic>
    </p:spTree>
    <p:extLst>
      <p:ext uri="{BB962C8B-B14F-4D97-AF65-F5344CB8AC3E}">
        <p14:creationId xmlns:p14="http://schemas.microsoft.com/office/powerpoint/2010/main" val="359016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19</a:t>
            </a:r>
            <a:endParaRPr lang="en-IN" dirty="0"/>
          </a:p>
        </p:txBody>
      </p:sp>
      <p:pic>
        <p:nvPicPr>
          <p:cNvPr id="2" name="Picture 1" descr="Two graphs show demand for fish before and after cleanup. In both graphs, the horizontal axis is labeled quantity demanded in pounds, and ranges from 0 to 25,000 in increments of 5,000. The vertical axis is labeled price per pound in dollars, and ranges from 0 to 12 in increments of 2. A line slopes downward from (0, 10) to (20,000, 0). The first graph is titled, demand for fish before cleanup. A triangular region between the vertical axis, the line, and price equals 5 dollars is shaded and labeled consumer surplus before. The first graph is titled, demand for fish after cleanup. A triangular region between the vertical axis, the line, and price equals 7.5 dollars is shaded and labeled consumer surplus afte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843" y="913542"/>
            <a:ext cx="5090315" cy="5030916"/>
          </a:xfrm>
          <a:prstGeom prst="rect">
            <a:avLst/>
          </a:prstGeom>
        </p:spPr>
      </p:pic>
    </p:spTree>
    <p:extLst>
      <p:ext uri="{BB962C8B-B14F-4D97-AF65-F5344CB8AC3E}">
        <p14:creationId xmlns:p14="http://schemas.microsoft.com/office/powerpoint/2010/main" val="299731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portrait of the Bornean peacock-pheasan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938" y="799047"/>
            <a:ext cx="6648124" cy="5259906"/>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7.13 </a:t>
            </a:r>
            <a:r>
              <a:rPr lang="en-US" dirty="0"/>
              <a:t>The travel cost method generates a demand curve by relating the price per visit to an ecosystem or site (</a:t>
            </a:r>
            <a:r>
              <a:rPr lang="en-US" i="1" dirty="0"/>
              <a:t>y </a:t>
            </a:r>
            <a:r>
              <a:rPr lang="en-US" dirty="0"/>
              <a:t>axis) to the quantity of visits (</a:t>
            </a:r>
            <a:r>
              <a:rPr lang="en-US" i="1" dirty="0"/>
              <a:t>x </a:t>
            </a:r>
            <a:r>
              <a:rPr lang="en-US" dirty="0"/>
              <a:t>axis) made by different individuals (data points). </a:t>
            </a:r>
          </a:p>
        </p:txBody>
      </p:sp>
      <p:pic>
        <p:nvPicPr>
          <p:cNvPr id="2" name="Picture 1" descr="A photo shows a scuba diver photographing underwater reef. An accompanying scatterplot shows quantity of visits Q along the horizontal axis, and price per visit P along the vertical axis. The best-fit curve slopes downward from zero Q and high P to high Q and zero P. The area under the curve is shaded. Text reads, shaded area under demand curve equals consumer surplus. &#10;" title="Figure 7.13 The travel cost method generates a demand curve by relating the price per visit to an ecosystem or site (y axis) to the quantity of visits (x axis) made by different individuals (data poin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626" y="1059018"/>
            <a:ext cx="7048748" cy="4739964"/>
          </a:xfrm>
          <a:prstGeom prst="rect">
            <a:avLst/>
          </a:prstGeom>
        </p:spPr>
      </p:pic>
    </p:spTree>
    <p:extLst>
      <p:ext uri="{BB962C8B-B14F-4D97-AF65-F5344CB8AC3E}">
        <p14:creationId xmlns:p14="http://schemas.microsoft.com/office/powerpoint/2010/main" val="2461739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7.14 </a:t>
            </a:r>
            <a:r>
              <a:rPr lang="en-US" dirty="0"/>
              <a:t>The hedonic pricing method uses variation in housing or other real estate prices to estimate the value of different characteristics of the property. </a:t>
            </a:r>
            <a:endParaRPr lang="en-IN" dirty="0"/>
          </a:p>
        </p:txBody>
      </p:sp>
      <p:pic>
        <p:nvPicPr>
          <p:cNvPr id="2" name="Picture 1" descr="An illustration shows the hedonic price model. If the sale of comparable property is high, then the neighborhood is good with nice green spaces and other characteristics. If the sale of comparable property is low, then the neighborhood is band with polluted environment and other characteristics. Hedonic price model: Dollar subscript i equals b subscript 0 plus b subscript 1 T subscript i plus b subscript 2 P subscript i plus b subscript 3 N subscript i plus b subscript 3 E subscript i plus epsilon subscript i, where dollar subscript i is sale price of property i, T subscript i is transaction characteristics, example, year and season of sale, P subscript i is property characteristics example, house age and size, N subscript i is neighborhood characteristics, example, school quality and crime rate, E subscript i is environmental characteristics example, amount of green space and pollution, and ­i is residual unexplained error.&#10;" title="Figure 7.14 The hedonic pricing method uses variation in housing or other real estate prices to estimate the value of different characteristics of the property. These characteristics can include local environmental attributes that represent an ecosystem servi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16" y="770092"/>
            <a:ext cx="8752168" cy="5531567"/>
          </a:xfrm>
          <a:prstGeom prst="rect">
            <a:avLst/>
          </a:prstGeom>
        </p:spPr>
      </p:pic>
    </p:spTree>
    <p:extLst>
      <p:ext uri="{BB962C8B-B14F-4D97-AF65-F5344CB8AC3E}">
        <p14:creationId xmlns:p14="http://schemas.microsoft.com/office/powerpoint/2010/main" val="160698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23330"/>
          </a:xfrm>
        </p:spPr>
        <p:txBody>
          <a:bodyPr/>
          <a:lstStyle/>
          <a:p>
            <a:r>
              <a:rPr lang="en-US" b="1" dirty="0"/>
              <a:t>Figure 7.15 </a:t>
            </a:r>
            <a:r>
              <a:rPr lang="en-US" dirty="0"/>
              <a:t>Contingent valuation is a stated preference method that involves surveying people to ask how much they would be willing to pay (WTP) for an ecosystem service or what their willingness is to accept compensation (WTAC) to give up an ecosystem service. </a:t>
            </a:r>
            <a:endParaRPr lang="en-IN" dirty="0"/>
          </a:p>
        </p:txBody>
      </p:sp>
      <p:pic>
        <p:nvPicPr>
          <p:cNvPr id="2" name="Picture 1" descr="An illustration and a graph depict the willingness to pay for a property. The illustration shows three situations under the heading, how much are you willing to pay for…? Situation A: House on an island. Situation B: House surrounded by a stone wall on an island, where there is a sea level rise. Situation C: House on an island with a sea wall. The graph shows willingness to pay, WTP, and willingness to accept compensation, WTAC. Damage cost due to sea level rise: WTAC to receive B is higher than WTP to avoid B at A. Benefit by countermeasure for sea level rise: WTAC to abandon C is higher than WTP to get C at B. &#10;" title="Figure 7.15 Contingent valuation is a stated preference method that involves surveying people to ask how much they would be willing to pay (WTP) for an ecosystem service or what their willingness is to accept compensation (WTAC) to give up an ecosystem servi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469" y="1056864"/>
            <a:ext cx="8413062" cy="5331675"/>
          </a:xfrm>
          <a:prstGeom prst="rect">
            <a:avLst/>
          </a:prstGeom>
        </p:spPr>
      </p:pic>
    </p:spTree>
    <p:extLst>
      <p:ext uri="{BB962C8B-B14F-4D97-AF65-F5344CB8AC3E}">
        <p14:creationId xmlns:p14="http://schemas.microsoft.com/office/powerpoint/2010/main" val="205079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23</a:t>
            </a:r>
            <a:endParaRPr lang="en-IN" dirty="0"/>
          </a:p>
        </p:txBody>
      </p:sp>
      <p:pic>
        <p:nvPicPr>
          <p:cNvPr id="2" name="Picture 1" descr="A photo shows a group of villagers rushing toward an elephant raiding their crop.&#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011" y="837136"/>
            <a:ext cx="4227979" cy="5183729"/>
          </a:xfrm>
          <a:prstGeom prst="rect">
            <a:avLst/>
          </a:prstGeom>
        </p:spPr>
      </p:pic>
    </p:spTree>
    <p:extLst>
      <p:ext uri="{BB962C8B-B14F-4D97-AF65-F5344CB8AC3E}">
        <p14:creationId xmlns:p14="http://schemas.microsoft.com/office/powerpoint/2010/main" val="39424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23330"/>
          </a:xfrm>
        </p:spPr>
        <p:txBody>
          <a:bodyPr/>
          <a:lstStyle/>
          <a:p>
            <a:r>
              <a:rPr lang="en-US" b="1" dirty="0"/>
              <a:t>Figure 7.1 </a:t>
            </a:r>
            <a:r>
              <a:rPr lang="en-US" dirty="0"/>
              <a:t>A summary of the organization of Part II of this book, which covered the importance of biodiversity. Chapter 5 was the broadest chapter, covering three major human value systems (intrinsic, instrumental, and relational) that influence </a:t>
            </a:r>
            <a:r>
              <a:rPr lang="en-IN" dirty="0"/>
              <a:t>conservation decisions. </a:t>
            </a:r>
            <a:endParaRPr lang="en-US" dirty="0"/>
          </a:p>
        </p:txBody>
      </p:sp>
      <p:pic>
        <p:nvPicPr>
          <p:cNvPr id="2" name="Picture 1" descr="An illustration shows the narrowing focus of the human value systems. Intrinsic instrumental relational includes Chapter 5: The Many Values of Biodiversity. Summary of all value systems. Instrumental relation includes Chapter 6: Biodiversity and Ecosystem Services. Just the anthropocentric value systems. Instrumental includes Chapter 7: Ecological Economics. The subset of anthropocentric values that can be quantified monetarily.&#10;" title="Figure 7.1 A summary of the organization of Part II of this book, which covered the importance of biodiversity. Chapter 5 was the broadest chapter, covering three major human value systems (intrinsic, instrumental, and relational) that influence conservation decision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639" y="1327746"/>
            <a:ext cx="8398722" cy="4709284"/>
          </a:xfrm>
          <a:prstGeom prst="rect">
            <a:avLst/>
          </a:prstGeom>
        </p:spPr>
      </p:pic>
    </p:spTree>
    <p:extLst>
      <p:ext uri="{BB962C8B-B14F-4D97-AF65-F5344CB8AC3E}">
        <p14:creationId xmlns:p14="http://schemas.microsoft.com/office/powerpoint/2010/main" val="239608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7.2 </a:t>
            </a:r>
            <a:r>
              <a:rPr lang="en-US" dirty="0"/>
              <a:t>Ecological economics addresses the interrelationship between ecological and economic systems. </a:t>
            </a:r>
          </a:p>
        </p:txBody>
      </p:sp>
      <p:pic>
        <p:nvPicPr>
          <p:cNvPr id="2" name="Picture 1" descr="An illustration shows the interrelationship between ecosystem and economy. Economy is represented as square in larger square representing ecosystem. Ecosystem is a natural capital, and economy is a man-made capital. Solar energy passes to the economy through the ecosystem. Matter and energy pass into the economy from the ecosystem, and pass out from the economy into the ecosystem. Matter is recycled within the economy. Heat released by the economy passes through ecosystem.&#10;" title="Figure 7.2 Ecological economics addresses the interrelationship between ecological and economic system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171" y="1109783"/>
            <a:ext cx="6859658" cy="4638434"/>
          </a:xfrm>
          <a:prstGeom prst="rect">
            <a:avLst/>
          </a:prstGeom>
        </p:spPr>
      </p:pic>
    </p:spTree>
    <p:extLst>
      <p:ext uri="{BB962C8B-B14F-4D97-AF65-F5344CB8AC3E}">
        <p14:creationId xmlns:p14="http://schemas.microsoft.com/office/powerpoint/2010/main" val="269451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7.3 </a:t>
            </a:r>
            <a:r>
              <a:rPr lang="en-US" dirty="0"/>
              <a:t>Clean air is an example of an open-access resource that can be </a:t>
            </a:r>
            <a:r>
              <a:rPr lang="en-IN" dirty="0"/>
              <a:t>compromised when externalities (e.g., </a:t>
            </a:r>
            <a:r>
              <a:rPr lang="en-US" dirty="0"/>
              <a:t>pollution) generate market failures that cause the public to bear the costs (e.g., health care, welfare losses) of business </a:t>
            </a:r>
            <a:r>
              <a:rPr lang="en-IN" dirty="0"/>
              <a:t>transactions.</a:t>
            </a:r>
          </a:p>
        </p:txBody>
      </p:sp>
      <p:pic>
        <p:nvPicPr>
          <p:cNvPr id="2" name="Picture 1" descr="A photo shows a boy wearing a face mask, covering his nose and mouth. In the background, plumes of smoke rise from the smokestacks.&#10;" title="Figure 7.3 Clean air is an example of an open-access resource that can be compromised when externalities (e.g., pollution) generate market failures that cause the public to bear the costs (e.g., health care, welfare losses) of business trans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217" y="954586"/>
            <a:ext cx="8315566" cy="5333841"/>
          </a:xfrm>
          <a:prstGeom prst="rect">
            <a:avLst/>
          </a:prstGeom>
        </p:spPr>
      </p:pic>
    </p:spTree>
    <p:extLst>
      <p:ext uri="{BB962C8B-B14F-4D97-AF65-F5344CB8AC3E}">
        <p14:creationId xmlns:p14="http://schemas.microsoft.com/office/powerpoint/2010/main" val="418011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923330"/>
          </a:xfrm>
        </p:spPr>
        <p:txBody>
          <a:bodyPr/>
          <a:lstStyle/>
          <a:p>
            <a:r>
              <a:rPr lang="en-US" b="1" dirty="0"/>
              <a:t>Figure 7.4 </a:t>
            </a:r>
            <a:r>
              <a:rPr lang="en-US" dirty="0" err="1"/>
              <a:t>Elinor</a:t>
            </a:r>
            <a:r>
              <a:rPr lang="en-US" dirty="0"/>
              <a:t> </a:t>
            </a:r>
            <a:r>
              <a:rPr lang="en-US" dirty="0" err="1"/>
              <a:t>Ostrom</a:t>
            </a:r>
            <a:r>
              <a:rPr lang="en-US" dirty="0"/>
              <a:t> is one of just two women to ever win the Nobel Prize in Economics for her work showing that it is possible to manage natural resources in ways that are both economically and ecologically sustainable and that avoid the tragedy of the commons.</a:t>
            </a:r>
            <a:endParaRPr lang="en-IN" dirty="0"/>
          </a:p>
        </p:txBody>
      </p:sp>
      <p:pic>
        <p:nvPicPr>
          <p:cNvPr id="2" name="Picture 1" descr="A potrait of Elinor Ostrom.&#10;" title="Figure 7.4 Elinor Ostrom is one of just two women to ever win the Nobel Prize in Economics for her work showing that it is possible to manage natural resources in ways that are both economically and ecologically sustainable and that avoid the tragedy of the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409" y="1074928"/>
            <a:ext cx="3645182" cy="5467771"/>
          </a:xfrm>
          <a:prstGeom prst="rect">
            <a:avLst/>
          </a:prstGeom>
        </p:spPr>
      </p:pic>
    </p:spTree>
    <p:extLst>
      <p:ext uri="{BB962C8B-B14F-4D97-AF65-F5344CB8AC3E}">
        <p14:creationId xmlns:p14="http://schemas.microsoft.com/office/powerpoint/2010/main" val="858658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7.5 </a:t>
            </a:r>
            <a:r>
              <a:rPr lang="en-US" dirty="0"/>
              <a:t>An example of a cost-effectiveness analysis. (A) Assume a current conservation plan costs $100,000 per year to protect 10 species. </a:t>
            </a:r>
          </a:p>
        </p:txBody>
      </p:sp>
      <p:pic>
        <p:nvPicPr>
          <p:cNvPr id="2" name="Picture 1" descr="A table, A, and a payoff matrix, B, show the cost-effectiveness ratio for a conservation plan. A. There are four columns in the table: Scenario, cost C in dollars per acre of land, effectiveness E or the number of species protected, and cost-effectiveness ratio CER. Row entries are as follows. Row 1: Current conservation plan or baseline, $100,000, 10 species, $10,000 per species. Row 2: Alternative conservation plan 1, $400,000, 32 species, $12,500 per species. Row 3: Alternative conservation plan 2, $200,000, 8 species, $25,000 per species. Row 4: Alternative conservation plan 3, $90,000, 15 species, $6,000 per species. Row 5: Alternative conservation plan 4, $50,000, 6 species, $8,333 per species. B. In the payoff matrix, the horizontal axis is labeled effectiveness E, and the vertical axis is labeled cost, C. The baseline is at the center, and dashed arrows from the baseline extend to each quadrant. Quadrant 1: Increasing C, increasing E, plan 1 with positive $300,000 and positive 22 species. Quadrant 2: Increasing C, decreasing E, plan 2 with positive $100,000 and negative 22 species. Quadrant 3: Decreasing C, decreasing E, plan 4 with negative $50,000 and negative 4 species. Quadrant 4: Decreasing C, increasing E, plan 3 with negative $100,000 and positive 5 species.&#10;" title="Figure 7.5 An example of a cost-effectiveness analysis. (A) Assume a current conservation plan costs $100,000 per year to protect 10 speci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356" y="1724296"/>
            <a:ext cx="9505288" cy="3409408"/>
          </a:xfrm>
          <a:prstGeom prst="rect">
            <a:avLst/>
          </a:prstGeom>
        </p:spPr>
      </p:pic>
    </p:spTree>
    <p:extLst>
      <p:ext uri="{BB962C8B-B14F-4D97-AF65-F5344CB8AC3E}">
        <p14:creationId xmlns:p14="http://schemas.microsoft.com/office/powerpoint/2010/main" val="184357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7.6 </a:t>
            </a:r>
            <a:r>
              <a:rPr lang="en-US" dirty="0"/>
              <a:t>Two contrasting methods of </a:t>
            </a:r>
            <a:r>
              <a:rPr lang="en-IN" dirty="0"/>
              <a:t>decision analysis. Cost–benefit analysis </a:t>
            </a:r>
            <a:r>
              <a:rPr lang="en-US" dirty="0"/>
              <a:t>uses a single currency, usually money, to make decisions on a policy or </a:t>
            </a:r>
            <a:r>
              <a:rPr lang="en-US" dirty="0" smtClean="0"/>
              <a:t>project.</a:t>
            </a:r>
            <a:endParaRPr lang="en-IN" dirty="0"/>
          </a:p>
        </p:txBody>
      </p:sp>
      <p:pic>
        <p:nvPicPr>
          <p:cNvPr id="2" name="Picture 1" descr="An illustration shows the steps in cost benefit analysis and multicriteria decision analysis. 1. Define the scope: State the goals and objectives of the policy or project. List all stakeholders. De­ne the spatial boundaries and time frame. 2. Specify alternatives: List alternative policies or projects. Use the “do nothing” option as reference scenario. Steps 3 to 5 under cost benefit analysis are as follows. 3. Define the unit of valuation: Determine the type of value to be used for costs and benefits, usually monetary. 4. Estimate all costs and benefits: List and estimate all costs and benefits for each alternative option. 5. Calculate the net present value, NPV: Discount costs and benefits to common time. Calculate NPV of each alternative. Steps 3 to 5 under multicriteria decision analysis are as follows. 3. Choose variety of valuation criteria: Define the different values that are important to stakeholders, money, time, effectiveness, collateral impacts, etcetera. 4. Weight and score valuation criteria: Elicit stakeholder preferences to assign weights to valuation criteria. Have stakeholders score each criterion. 5. Calculate aggregate weights: Use criteria weights and scores to get total value for each alternative. The step 5 of each type of analysis leads to the following steps 6 and 7. 6. Perform sensitivity analyses: Identify key uncertainties and risks in valuation. Simulate changes and analyze impact on outcomes. 7. Make decision and recommendation: Rank alternatives by NPV or aggregate scores. Consider risk given the uncertainty in estimates. Choose the best option, such as highest value, lowest risk. &#10;" title="Figure 7.6 Two contrasting methods of decision analysis. Cost–benefit analysis uses a single currency, usually money, to make decisions on a policy or project. Multicriteria decision analysis optimizes trade-offs among multiple criteria, where money is but one thing that is valued by stakehold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924" y="823274"/>
            <a:ext cx="8790152" cy="5496458"/>
          </a:xfrm>
          <a:prstGeom prst="rect">
            <a:avLst/>
          </a:prstGeom>
        </p:spPr>
      </p:pic>
    </p:spTree>
    <p:extLst>
      <p:ext uri="{BB962C8B-B14F-4D97-AF65-F5344CB8AC3E}">
        <p14:creationId xmlns:p14="http://schemas.microsoft.com/office/powerpoint/2010/main" val="34777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7.7 </a:t>
            </a:r>
            <a:r>
              <a:rPr lang="en-US" dirty="0"/>
              <a:t>An example of output of a </a:t>
            </a:r>
            <a:r>
              <a:rPr lang="en-US" dirty="0" err="1"/>
              <a:t>multicriteria</a:t>
            </a:r>
            <a:r>
              <a:rPr lang="en-US" dirty="0"/>
              <a:t> </a:t>
            </a:r>
            <a:r>
              <a:rPr lang="en-IN" dirty="0"/>
              <a:t>decision analysis that attempts </a:t>
            </a:r>
            <a:r>
              <a:rPr lang="en-US" dirty="0"/>
              <a:t>to optimize trade-offs among four criteria being considered for two alternative projects. </a:t>
            </a:r>
          </a:p>
        </p:txBody>
      </p:sp>
      <p:pic>
        <p:nvPicPr>
          <p:cNvPr id="2" name="Picture 1" descr="A table and a table list the criteria, mean weight, mean score, and aggregate score. The column headings in the table are as follows: criteria i, mean weight W subscript i, mean score S subscript i for alternative 1, aggregate score W subscript i times S subscript i for alternative 1, mean score S subscript i for alternative 2, and aggregate score W subscript i times S subscript i for alternative 2. Row entries are as follows. Row 1: Economic value, 30, 81, 2430, 40, 1200. Row 2: Environmental justice, 30, 75, 2250, 95, 2850. Row 3: Probability of success, 20, 80, 1600, 90, 1800. Row 4: Time to completion, 20, 68, 1360, 30, 600. The graph plots points for alternatives 1 and 2, with justice along the positive y-axis, economic along the positive x-axis, time along the negative y-axis, and success along the negative y-axis. &#10;" title="Figure 7.7 An example of output of a multicriteria decision analysis that attempts to optimize trade-offs among four criteria being considered for two alternative project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64" y="745946"/>
            <a:ext cx="5010073" cy="5673114"/>
          </a:xfrm>
          <a:prstGeom prst="rect">
            <a:avLst/>
          </a:prstGeom>
        </p:spPr>
      </p:pic>
    </p:spTree>
    <p:extLst>
      <p:ext uri="{BB962C8B-B14F-4D97-AF65-F5344CB8AC3E}">
        <p14:creationId xmlns:p14="http://schemas.microsoft.com/office/powerpoint/2010/main" val="2982353600"/>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C82ACA3-E803-482E-BCD8-72FAB22C92E0}"/>
</file>

<file path=customXml/itemProps2.xml><?xml version="1.0" encoding="utf-8"?>
<ds:datastoreItem xmlns:ds="http://schemas.openxmlformats.org/officeDocument/2006/customXml" ds:itemID="{6B57C1AB-C2BF-4446-AECB-681D5785527F}">
  <ds:schemaRefs>
    <ds:schemaRef ds:uri="http://schemas.microsoft.com/sharepoint/v3/contenttype/forms"/>
  </ds:schemaRefs>
</ds:datastoreItem>
</file>

<file path=customXml/itemProps3.xml><?xml version="1.0" encoding="utf-8"?>
<ds:datastoreItem xmlns:ds="http://schemas.openxmlformats.org/officeDocument/2006/customXml" ds:itemID="{2856919D-3723-464B-9967-427A087CBD61}">
  <ds:schemaRefs>
    <ds:schemaRef ds:uri="http://purl.org/dc/terms/"/>
    <ds:schemaRef ds:uri="http://schemas.openxmlformats.org/package/2006/metadata/core-properties"/>
    <ds:schemaRef ds:uri="a6c716b4-9090-4de7-aadc-2aa5f812ad24"/>
    <ds:schemaRef ds:uri="http://schemas.microsoft.com/office/2006/documentManagement/types"/>
    <ds:schemaRef ds:uri="http://schemas.microsoft.com/office/infopath/2007/PartnerControls"/>
    <ds:schemaRef ds:uri="http://purl.org/dc/elements/1.1/"/>
    <ds:schemaRef ds:uri="http://schemas.microsoft.com/office/2006/metadata/properties"/>
    <ds:schemaRef ds:uri="fd39d560-5c7d-4158-98a0-f420f8fdebc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738</TotalTime>
  <Words>2166</Words>
  <Application>Microsoft Office PowerPoint</Application>
  <PresentationFormat>Widescreen</PresentationFormat>
  <Paragraphs>152</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MS PGothic</vt:lpstr>
      <vt:lpstr>Aktiv Grotesk Light</vt:lpstr>
      <vt:lpstr>Aktiv Grotesk Medium</vt:lpstr>
      <vt:lpstr>Arial</vt:lpstr>
      <vt:lpstr>Calibri</vt:lpstr>
      <vt:lpstr>Text Content Templates</vt:lpstr>
      <vt:lpstr>Figure-Only Templates</vt:lpstr>
      <vt:lpstr>CONSERVATION BIOLOGY</vt:lpstr>
      <vt:lpstr>2</vt:lpstr>
      <vt:lpstr>Figure 7.1 A summary of the organization of Part II of this book, which covered the importance of biodiversity. Chapter 5 was the broadest chapter, covering three major human value systems (intrinsic, instrumental, and relational) that influence conservation decisions. </vt:lpstr>
      <vt:lpstr>Figure 7.2 Ecological economics addresses the interrelationship between ecological and economic systems. </vt:lpstr>
      <vt:lpstr>Figure 7.3 Clean air is an example of an open-access resource that can be compromised when externalities (e.g., pollution) generate market failures that cause the public to bear the costs (e.g., health care, welfare losses) of business transactions.</vt:lpstr>
      <vt:lpstr>Figure 7.4 Elinor Ostrom is one of just two women to ever win the Nobel Prize in Economics for her work showing that it is possible to manage natural resources in ways that are both economically and ecologically sustainable and that avoid the tragedy of the commons.</vt:lpstr>
      <vt:lpstr>Figure 7.5 An example of a cost-effectiveness analysis. (A) Assume a current conservation plan costs $100,000 per year to protect 10 species. </vt:lpstr>
      <vt:lpstr>Figure 7.6 Two contrasting methods of decision analysis. Cost–benefit analysis uses a single currency, usually money, to make decisions on a policy or project.</vt:lpstr>
      <vt:lpstr>Figure 7.7 An example of output of a multicriteria decision analysis that attempts to optimize trade-offs among four criteria being considered for two alternative projects. </vt:lpstr>
      <vt:lpstr>Figure 7.8 The total economic value framework is used to quantify the many different values of an ecosystem and its goods and services to people.</vt:lpstr>
      <vt:lpstr>11</vt:lpstr>
      <vt:lpstr>Figure 7.9 Charismatic megafauna often have a high existence value, where people are willing to pay for their continued existence even though they will never experience them personally.</vt:lpstr>
      <vt:lpstr>TABLE 7.1 Examples of studies that have attempted to quantify the total economic value (TEV) of ecosystems by calculating the various types of values</vt:lpstr>
      <vt:lpstr>Figure 7.10 The value of forest ecosystem services in select countries. </vt:lpstr>
      <vt:lpstr>Figure 7.11 A classification of methods that can be used to assign monetary value to various ecosystem services.</vt:lpstr>
      <vt:lpstr>TABLE 7.2 Summary of valuation methods used to assign monetary value to ecosystem services</vt:lpstr>
      <vt:lpstr>TABLE 7.2 (Continued)</vt:lpstr>
      <vt:lpstr>Figure 7.12 The market pricing method quantifies the value of an ecosystem service using the supply curve (solid blue line, S) and demand curve (dashed red line, D) to estimate the total net economic benefit (economic surplus) of the service. </vt:lpstr>
      <vt:lpstr>19</vt:lpstr>
      <vt:lpstr>Figure 7.13 The travel cost method generates a demand curve by relating the price per visit to an ecosystem or site (y axis) to the quantity of visits (x axis) made by different individuals (data points). </vt:lpstr>
      <vt:lpstr>Figure 7.14 The hedonic pricing method uses variation in housing or other real estate prices to estimate the value of different characteristics of the property. </vt:lpstr>
      <vt:lpstr>Figure 7.15 Contingent valuation is a stated preference method that involves surveying people to ask how much they would be willing to pay (WTP) for an ecosystem service or what their willingness is to accept compensation (WTAC) to give up an ecosystem service. </vt:lpstr>
      <vt:lpstr>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113</cp:revision>
  <dcterms:created xsi:type="dcterms:W3CDTF">2021-01-21T20:31:29Z</dcterms:created>
  <dcterms:modified xsi:type="dcterms:W3CDTF">2024-11-22T03:43:32Z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